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323" r:id="rId3"/>
    <p:sldId id="326" r:id="rId4"/>
    <p:sldId id="327" r:id="rId5"/>
    <p:sldId id="328" r:id="rId6"/>
    <p:sldId id="329" r:id="rId7"/>
    <p:sldId id="330" r:id="rId8"/>
    <p:sldId id="317" r:id="rId9"/>
    <p:sldId id="301" r:id="rId10"/>
    <p:sldId id="312" r:id="rId11"/>
    <p:sldId id="314" r:id="rId12"/>
    <p:sldId id="316" r:id="rId13"/>
    <p:sldId id="325" r:id="rId14"/>
    <p:sldId id="324" r:id="rId15"/>
    <p:sldId id="264" r:id="rId16"/>
    <p:sldId id="265" r:id="rId17"/>
    <p:sldId id="266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321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300" r:id="rId50"/>
    <p:sldId id="322" r:id="rId51"/>
    <p:sldId id="257" r:id="rId52"/>
    <p:sldId id="259" r:id="rId53"/>
    <p:sldId id="260" r:id="rId54"/>
    <p:sldId id="261" r:id="rId55"/>
    <p:sldId id="262" r:id="rId56"/>
    <p:sldId id="263" r:id="rId57"/>
    <p:sldId id="310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1" r:id="rId67"/>
    <p:sldId id="318" r:id="rId68"/>
    <p:sldId id="319" r:id="rId69"/>
    <p:sldId id="320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9" d="100"/>
          <a:sy n="69" d="100"/>
        </p:scale>
        <p:origin x="3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A399A2-25FD-4DB1-BD05-EE77F3DB19F8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381E7D-AC2A-4E3D-987F-A37C07B37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22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Usps</a:t>
            </a:r>
            <a:endParaRPr lang="en-US" dirty="0"/>
          </a:p>
          <a:p>
            <a:r>
              <a:rPr lang="en-US" dirty="0"/>
              <a:t>Amazon/</a:t>
            </a:r>
            <a:r>
              <a:rPr lang="en-US" dirty="0" err="1"/>
              <a:t>netflix</a:t>
            </a:r>
            <a:r>
              <a:rPr lang="en-US" dirty="0"/>
              <a:t> - recommender</a:t>
            </a:r>
          </a:p>
          <a:p>
            <a:r>
              <a:rPr lang="en-US" dirty="0"/>
              <a:t>Advertising</a:t>
            </a:r>
          </a:p>
          <a:p>
            <a:r>
              <a:rPr lang="en-US" dirty="0"/>
              <a:t>Health</a:t>
            </a:r>
          </a:p>
          <a:p>
            <a:r>
              <a:rPr lang="en-US" dirty="0"/>
              <a:t>Autonomous cars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16DAE-669F-3546-9A68-DB1260F5EB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16A6D14-B43F-D74E-ADD0-67839421EB5F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16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358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3DB9194-D790-C246-9471-CBD8AF6B1B30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32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041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3DB9194-D790-C246-9471-CBD8AF6B1B30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33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232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5C88D16-0FCF-4047-AC43-CECEE371041D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48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984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5B3E8-A306-49D5-B856-35FFABFDD188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12B70-E480-4DAD-9A83-E60B7A86A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85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5B3E8-A306-49D5-B856-35FFABFDD188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12B70-E480-4DAD-9A83-E60B7A86A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5B3E8-A306-49D5-B856-35FFABFDD188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12B70-E480-4DAD-9A83-E60B7A86A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48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5B3E8-A306-49D5-B856-35FFABFDD188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12B70-E480-4DAD-9A83-E60B7A86A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0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5B3E8-A306-49D5-B856-35FFABFDD188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12B70-E480-4DAD-9A83-E60B7A86A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5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5B3E8-A306-49D5-B856-35FFABFDD188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12B70-E480-4DAD-9A83-E60B7A86A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680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5B3E8-A306-49D5-B856-35FFABFDD188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12B70-E480-4DAD-9A83-E60B7A86A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38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5B3E8-A306-49D5-B856-35FFABFDD188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12B70-E480-4DAD-9A83-E60B7A86A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637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5B3E8-A306-49D5-B856-35FFABFDD188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12B70-E480-4DAD-9A83-E60B7A86A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208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5B3E8-A306-49D5-B856-35FFABFDD188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12B70-E480-4DAD-9A83-E60B7A86A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48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5B3E8-A306-49D5-B856-35FFABFDD188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12B70-E480-4DAD-9A83-E60B7A86A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884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5B3E8-A306-49D5-B856-35FFABFDD188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512B70-E480-4DAD-9A83-E60B7A86A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915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upyterlab/jupyterlab-metadata-service/blob/master/press_release.md" TargetMode="External"/><Relationship Id="rId3" Type="http://schemas.openxmlformats.org/officeDocument/2006/relationships/hyperlink" Target="https://medium.com/derwen/machine-learning-highlights-for-rich-context-eeaabcb53622" TargetMode="External"/><Relationship Id="rId7" Type="http://schemas.openxmlformats.org/officeDocument/2006/relationships/hyperlink" Target="https://github.com/jupyterlab/jupyterlab/issues/5548" TargetMode="External"/><Relationship Id="rId2" Type="http://schemas.openxmlformats.org/officeDocument/2006/relationships/hyperlink" Target="https://github.com/Coleridge-Initiative/rcl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NYU-CI/RCGraph" TargetMode="External"/><Relationship Id="rId5" Type="http://schemas.openxmlformats.org/officeDocument/2006/relationships/hyperlink" Target="https://github.com/NYU-CI/RCApi/issues" TargetMode="External"/><Relationship Id="rId4" Type="http://schemas.openxmlformats.org/officeDocument/2006/relationships/hyperlink" Target="https://pypi.org/project/richcontext-scholapi/" TargetMode="External"/><Relationship Id="rId9" Type="http://schemas.openxmlformats.org/officeDocument/2006/relationships/hyperlink" Target="https://github.com/jupyterlab/jupyterlab-commenting/blob/master/press_release.md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esl/inventor-disambiguation" TargetMode="External"/><Relationship Id="rId2" Type="http://schemas.openxmlformats.org/officeDocument/2006/relationships/hyperlink" Target="http://www.patentsview.org/data/presentations/UMassInventorDisambiguation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Machine Learning and Record Linkage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With thanks to Rayid Ghani, </a:t>
            </a:r>
            <a:r>
              <a:rPr lang="en-US" dirty="0" err="1" smtClean="0"/>
              <a:t>Lise</a:t>
            </a:r>
            <a:r>
              <a:rPr lang="en-US" dirty="0" smtClean="0"/>
              <a:t> </a:t>
            </a:r>
            <a:r>
              <a:rPr lang="en-US" dirty="0" err="1" smtClean="0"/>
              <a:t>Getoor</a:t>
            </a:r>
            <a:r>
              <a:rPr lang="en-US" dirty="0" smtClean="0"/>
              <a:t>, Nick </a:t>
            </a:r>
            <a:r>
              <a:rPr lang="en-US" dirty="0" err="1" smtClean="0"/>
              <a:t>Monath</a:t>
            </a:r>
            <a:r>
              <a:rPr lang="en-US" dirty="0" smtClean="0"/>
              <a:t> and Andrew McCallum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0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7EFC767-87AA-D349-ADAD-E21618944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D13BD4-AC6E-D24A-8579-02DD2C88B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265" y="1"/>
            <a:ext cx="8519620" cy="641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4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pe 9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04585" y="1040273"/>
            <a:ext cx="8835489" cy="5474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77" b="8366"/>
          <a:stretch/>
        </p:blipFill>
        <p:spPr>
          <a:xfrm>
            <a:off x="1423654" y="1040273"/>
            <a:ext cx="9492341" cy="53271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" y="12741"/>
            <a:ext cx="11651523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b="1" dirty="0"/>
              <a:t>Reducing Adverse Police Incidents (Charlotte Mecklenburg, NC and Nashville, TN)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026B54-A194-424C-B9F9-69566994A9B0}"/>
              </a:ext>
            </a:extLst>
          </p:cNvPr>
          <p:cNvSpPr/>
          <p:nvPr/>
        </p:nvSpPr>
        <p:spPr>
          <a:xfrm>
            <a:off x="0" y="429975"/>
            <a:ext cx="12192000" cy="872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Identifying Police Officers at Risk of Adverse Events. Carton et al. (KDD 2015)</a:t>
            </a:r>
          </a:p>
          <a:p>
            <a:r>
              <a:rPr lang="en-US" sz="1600" b="1" dirty="0"/>
              <a:t>Early Intervention Systems: Predicting Adverse Interactions Between Police and the Public. Helsby et al. (Criminal Justice Policy Review)</a:t>
            </a:r>
          </a:p>
          <a:p>
            <a:endParaRPr lang="en-US" sz="1867" b="1" dirty="0"/>
          </a:p>
        </p:txBody>
      </p:sp>
    </p:spTree>
    <p:extLst>
      <p:ext uri="{BB962C8B-B14F-4D97-AF65-F5344CB8AC3E}">
        <p14:creationId xmlns:p14="http://schemas.microsoft.com/office/powerpoint/2010/main" val="227977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lh6.googleusercontent.com/oEnlIneMEAScc4jMXTqyGYQy41dB_T0BxgBL6JnugHt3sRJldP-o38aSyyr_Pnz6qMbGYvAeroffVqyPgurMlUUtDGqCaO65V0YXtdKoDEKQ5DGBjRZAKn4IU1LthlcUmBJa6d6BuBs"/>
          <p:cNvPicPr>
            <a:picLocks noChangeAspect="1" noChangeArrowheads="1"/>
          </p:cNvPicPr>
          <p:nvPr/>
        </p:nvPicPr>
        <p:blipFill rotWithShape="1">
          <a:blip r:embed="rId2" cstate="screen">
            <a:alphaModFix amt="4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2193"/>
            <a:ext cx="12192000" cy="660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737472" y="1315682"/>
            <a:ext cx="4244105" cy="49911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33" name="Group 32"/>
          <p:cNvGrpSpPr/>
          <p:nvPr/>
        </p:nvGrpSpPr>
        <p:grpSpPr>
          <a:xfrm>
            <a:off x="956020" y="1336905"/>
            <a:ext cx="6096000" cy="4605496"/>
            <a:chOff x="272718" y="680868"/>
            <a:chExt cx="4572000" cy="3454122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C1D5CB0-B3AB-9449-8C4F-42B40458C137}"/>
                </a:ext>
              </a:extLst>
            </p:cNvPr>
            <p:cNvGrpSpPr/>
            <p:nvPr/>
          </p:nvGrpSpPr>
          <p:grpSpPr>
            <a:xfrm>
              <a:off x="272718" y="680868"/>
              <a:ext cx="4572000" cy="648511"/>
              <a:chOff x="436346" y="319921"/>
              <a:chExt cx="4572000" cy="648511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A2D58A0-CF54-8B46-894D-F8950BAFC659}"/>
                  </a:ext>
                </a:extLst>
              </p:cNvPr>
              <p:cNvSpPr/>
              <p:nvPr/>
            </p:nvSpPr>
            <p:spPr>
              <a:xfrm>
                <a:off x="436346" y="319921"/>
                <a:ext cx="2836243" cy="4570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3733" b="1" dirty="0">
                    <a:solidFill>
                      <a:srgbClr val="800000"/>
                    </a:solidFill>
                    <a:latin typeface="Arial" charset="0"/>
                    <a:ea typeface="Arial" charset="0"/>
                    <a:cs typeface="Arial" charset="0"/>
                  </a:rPr>
                  <a:t>11 MILLION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56955B3-6BA4-4343-98B9-AE5B93D6EF8B}"/>
                  </a:ext>
                </a:extLst>
              </p:cNvPr>
              <p:cNvSpPr/>
              <p:nvPr/>
            </p:nvSpPr>
            <p:spPr>
              <a:xfrm>
                <a:off x="436346" y="732983"/>
                <a:ext cx="4572000" cy="23544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600" dirty="0">
                    <a:latin typeface="Arial" charset="0"/>
                    <a:ea typeface="Arial" charset="0"/>
                    <a:cs typeface="Arial" charset="0"/>
                  </a:rPr>
                  <a:t>people move through 3,100 Jails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3D06621-91AC-6E41-93B9-6D9AA3EBDFB8}"/>
                </a:ext>
              </a:extLst>
            </p:cNvPr>
            <p:cNvGrpSpPr/>
            <p:nvPr/>
          </p:nvGrpSpPr>
          <p:grpSpPr>
            <a:xfrm>
              <a:off x="272718" y="1403235"/>
              <a:ext cx="3538888" cy="640985"/>
              <a:chOff x="436345" y="1303132"/>
              <a:chExt cx="3538888" cy="640985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211D2F9-E39F-2D4B-A372-5E2ED8561C68}"/>
                  </a:ext>
                </a:extLst>
              </p:cNvPr>
              <p:cNvSpPr/>
              <p:nvPr/>
            </p:nvSpPr>
            <p:spPr>
              <a:xfrm>
                <a:off x="436345" y="1708668"/>
                <a:ext cx="583333" cy="2354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600" dirty="0">
                    <a:latin typeface="Arial" charset="0"/>
                    <a:ea typeface="Arial" charset="0"/>
                    <a:cs typeface="Arial" charset="0"/>
                  </a:rPr>
                  <a:t>in cost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41C57CE-9DAA-9D45-9FB8-C7BAC98C8F2C}"/>
                  </a:ext>
                </a:extLst>
              </p:cNvPr>
              <p:cNvSpPr/>
              <p:nvPr/>
            </p:nvSpPr>
            <p:spPr>
              <a:xfrm>
                <a:off x="436345" y="1303132"/>
                <a:ext cx="3538888" cy="4570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3733" b="1" dirty="0">
                    <a:solidFill>
                      <a:srgbClr val="800000"/>
                    </a:solidFill>
                    <a:latin typeface="Arial" charset="0"/>
                    <a:ea typeface="Arial" charset="0"/>
                    <a:cs typeface="Arial" charset="0"/>
                  </a:rPr>
                  <a:t>$22 BILLION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D825F2C-8203-D743-89CD-7FD756C6DF6D}"/>
                </a:ext>
              </a:extLst>
            </p:cNvPr>
            <p:cNvGrpSpPr/>
            <p:nvPr/>
          </p:nvGrpSpPr>
          <p:grpSpPr>
            <a:xfrm>
              <a:off x="272718" y="2080301"/>
              <a:ext cx="3538889" cy="630045"/>
              <a:chOff x="436343" y="2166384"/>
              <a:chExt cx="3538889" cy="630045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8CB50EC-F697-754F-B8CD-384509632D52}"/>
                  </a:ext>
                </a:extLst>
              </p:cNvPr>
              <p:cNvSpPr/>
              <p:nvPr/>
            </p:nvSpPr>
            <p:spPr>
              <a:xfrm>
                <a:off x="436343" y="2560980"/>
                <a:ext cx="1847717" cy="2354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600" dirty="0">
                    <a:latin typeface="Arial" charset="0"/>
                    <a:ea typeface="Arial" charset="0"/>
                    <a:cs typeface="Arial" charset="0"/>
                  </a:rPr>
                  <a:t>suffer from mental illness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05F2D3E-AEC3-1E41-B881-6964924FB05B}"/>
                  </a:ext>
                </a:extLst>
              </p:cNvPr>
              <p:cNvSpPr/>
              <p:nvPr/>
            </p:nvSpPr>
            <p:spPr>
              <a:xfrm>
                <a:off x="436344" y="2166384"/>
                <a:ext cx="3538888" cy="4570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3733" b="1" dirty="0">
                    <a:solidFill>
                      <a:srgbClr val="800000"/>
                    </a:solidFill>
                    <a:latin typeface="Arial" charset="0"/>
                    <a:ea typeface="Arial" charset="0"/>
                    <a:cs typeface="Arial" charset="0"/>
                  </a:rPr>
                  <a:t>64%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717FC9B-AA00-EF40-96DF-6D691794C7A2}"/>
                </a:ext>
              </a:extLst>
            </p:cNvPr>
            <p:cNvGrpSpPr/>
            <p:nvPr/>
          </p:nvGrpSpPr>
          <p:grpSpPr>
            <a:xfrm>
              <a:off x="272718" y="2737620"/>
              <a:ext cx="3538889" cy="648511"/>
              <a:chOff x="436343" y="2166384"/>
              <a:chExt cx="3538889" cy="648511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2BEE490-E244-8F45-96ED-59F910561990}"/>
                  </a:ext>
                </a:extLst>
              </p:cNvPr>
              <p:cNvSpPr/>
              <p:nvPr/>
            </p:nvSpPr>
            <p:spPr>
              <a:xfrm>
                <a:off x="436343" y="2579446"/>
                <a:ext cx="2404745" cy="2354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600" dirty="0">
                    <a:latin typeface="Arial" charset="0"/>
                    <a:ea typeface="Arial" charset="0"/>
                    <a:cs typeface="Arial" charset="0"/>
                  </a:rPr>
                  <a:t>have a substance abuse disorder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942A4A4-3F66-7E48-B363-03A82B80608D}"/>
                  </a:ext>
                </a:extLst>
              </p:cNvPr>
              <p:cNvSpPr/>
              <p:nvPr/>
            </p:nvSpPr>
            <p:spPr>
              <a:xfrm>
                <a:off x="436344" y="2166384"/>
                <a:ext cx="3538888" cy="4570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3733" b="1" dirty="0">
                    <a:solidFill>
                      <a:srgbClr val="800000"/>
                    </a:solidFill>
                    <a:latin typeface="Arial" charset="0"/>
                    <a:ea typeface="Arial" charset="0"/>
                    <a:cs typeface="Arial" charset="0"/>
                  </a:rPr>
                  <a:t>68%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4FD5951-61BD-F248-95D6-CC0AE4EEAE36}"/>
                </a:ext>
              </a:extLst>
            </p:cNvPr>
            <p:cNvGrpSpPr/>
            <p:nvPr/>
          </p:nvGrpSpPr>
          <p:grpSpPr>
            <a:xfrm>
              <a:off x="272718" y="3486478"/>
              <a:ext cx="3538889" cy="648512"/>
              <a:chOff x="436343" y="2166384"/>
              <a:chExt cx="3538889" cy="648512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1A5DE82-C707-994E-BC78-C1CED727F4B3}"/>
                  </a:ext>
                </a:extLst>
              </p:cNvPr>
              <p:cNvSpPr/>
              <p:nvPr/>
            </p:nvSpPr>
            <p:spPr>
              <a:xfrm>
                <a:off x="436343" y="2579447"/>
                <a:ext cx="2549833" cy="2354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600" dirty="0">
                    <a:latin typeface="Arial" charset="0"/>
                    <a:ea typeface="Arial" charset="0"/>
                    <a:cs typeface="Arial" charset="0"/>
                  </a:rPr>
                  <a:t>suffer from chronic health problems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FC26251-2892-5547-A33D-F3E35A6EB19D}"/>
                  </a:ext>
                </a:extLst>
              </p:cNvPr>
              <p:cNvSpPr/>
              <p:nvPr/>
            </p:nvSpPr>
            <p:spPr>
              <a:xfrm>
                <a:off x="436344" y="2166384"/>
                <a:ext cx="3538888" cy="4570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3733" b="1" dirty="0">
                    <a:solidFill>
                      <a:srgbClr val="800000"/>
                    </a:solidFill>
                    <a:latin typeface="Arial" charset="0"/>
                    <a:ea typeface="Arial" charset="0"/>
                    <a:cs typeface="Arial" charset="0"/>
                  </a:rPr>
                  <a:t>44%</a:t>
                </a:r>
              </a:p>
            </p:txBody>
          </p:sp>
        </p:grpSp>
      </p:grpSp>
      <p:grpSp>
        <p:nvGrpSpPr>
          <p:cNvPr id="57" name="Group 56"/>
          <p:cNvGrpSpPr/>
          <p:nvPr/>
        </p:nvGrpSpPr>
        <p:grpSpPr>
          <a:xfrm>
            <a:off x="5783405" y="1289610"/>
            <a:ext cx="5724524" cy="2528996"/>
            <a:chOff x="4532601" y="794406"/>
            <a:chExt cx="4293393" cy="3011209"/>
          </a:xfrm>
        </p:grpSpPr>
        <p:sp>
          <p:nvSpPr>
            <p:cNvPr id="49" name="Rectangle 48"/>
            <p:cNvSpPr/>
            <p:nvPr/>
          </p:nvSpPr>
          <p:spPr>
            <a:xfrm>
              <a:off x="4532601" y="794406"/>
              <a:ext cx="4293393" cy="3011209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20E2171-24EA-1546-A8A6-FAC8E9EB3013}"/>
                </a:ext>
              </a:extLst>
            </p:cNvPr>
            <p:cNvGrpSpPr/>
            <p:nvPr/>
          </p:nvGrpSpPr>
          <p:grpSpPr>
            <a:xfrm>
              <a:off x="4645481" y="1160999"/>
              <a:ext cx="4166408" cy="2371169"/>
              <a:chOff x="4700667" y="597688"/>
              <a:chExt cx="4166408" cy="2371169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387E77F-EE76-4A42-8F42-65B069705886}"/>
                  </a:ext>
                </a:extLst>
              </p:cNvPr>
              <p:cNvSpPr/>
              <p:nvPr/>
            </p:nvSpPr>
            <p:spPr>
              <a:xfrm>
                <a:off x="4737838" y="597688"/>
                <a:ext cx="4129237" cy="549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667" b="1" dirty="0">
                    <a:solidFill>
                      <a:srgbClr val="800000"/>
                    </a:solidFill>
                    <a:latin typeface="Arial" charset="0"/>
                    <a:ea typeface="Arial" charset="0"/>
                    <a:cs typeface="Arial" charset="0"/>
                  </a:rPr>
                  <a:t>IN THE TOP 200 PREDICTIONS</a:t>
                </a:r>
              </a:p>
            </p:txBody>
          </p:sp>
          <p:pic>
            <p:nvPicPr>
              <p:cNvPr id="52" name="Shape 3202">
                <a:extLst>
                  <a:ext uri="{FF2B5EF4-FFF2-40B4-BE49-F238E27FC236}">
                    <a16:creationId xmlns:a16="http://schemas.microsoft.com/office/drawing/2014/main" id="{3C35BD79-9CAE-EF42-8927-B55EBDB8FF92}"/>
                  </a:ext>
                </a:extLst>
              </p:cNvPr>
              <p:cNvPicPr preferRelativeResize="0"/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141488" y="1453141"/>
                <a:ext cx="624247" cy="61731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3" name="Shape 3203">
                <a:extLst>
                  <a:ext uri="{FF2B5EF4-FFF2-40B4-BE49-F238E27FC236}">
                    <a16:creationId xmlns:a16="http://schemas.microsoft.com/office/drawing/2014/main" id="{8BEB6BA1-B995-3140-8D4E-5214A39835B6}"/>
                  </a:ext>
                </a:extLst>
              </p:cNvPr>
              <p:cNvSpPr txBox="1"/>
              <p:nvPr/>
            </p:nvSpPr>
            <p:spPr>
              <a:xfrm>
                <a:off x="6083792" y="1613212"/>
                <a:ext cx="2484025" cy="341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r>
                  <a:rPr lang="en-US" sz="2133" dirty="0">
                    <a:latin typeface="Arial" charset="0"/>
                    <a:ea typeface="Arial" charset="0"/>
                    <a:cs typeface="Arial" charset="0"/>
                    <a:sym typeface="Lato"/>
                  </a:rPr>
                  <a:t>104 individuals went to </a:t>
                </a:r>
                <a:br>
                  <a:rPr lang="en-US" sz="2133" dirty="0">
                    <a:latin typeface="Arial" charset="0"/>
                    <a:ea typeface="Arial" charset="0"/>
                    <a:cs typeface="Arial" charset="0"/>
                    <a:sym typeface="Lato"/>
                  </a:rPr>
                </a:br>
                <a:r>
                  <a:rPr lang="en-US" sz="2133" dirty="0">
                    <a:latin typeface="Arial" charset="0"/>
                    <a:ea typeface="Arial" charset="0"/>
                    <a:cs typeface="Arial" charset="0"/>
                    <a:sym typeface="Lato"/>
                  </a:rPr>
                  <a:t>jail in the next year</a:t>
                </a:r>
              </a:p>
            </p:txBody>
          </p:sp>
          <p:sp>
            <p:nvSpPr>
              <p:cNvPr id="54" name="Shape 3206">
                <a:extLst>
                  <a:ext uri="{FF2B5EF4-FFF2-40B4-BE49-F238E27FC236}">
                    <a16:creationId xmlns:a16="http://schemas.microsoft.com/office/drawing/2014/main" id="{F2C3C4B3-789A-FB43-9C08-5CB833E75F07}"/>
                  </a:ext>
                </a:extLst>
              </p:cNvPr>
              <p:cNvSpPr txBox="1"/>
              <p:nvPr/>
            </p:nvSpPr>
            <p:spPr>
              <a:xfrm>
                <a:off x="6083792" y="2550473"/>
                <a:ext cx="2484025" cy="341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r>
                  <a:rPr lang="en-US" sz="2133" dirty="0">
                    <a:latin typeface="Arial" charset="0"/>
                    <a:ea typeface="Arial" charset="0"/>
                    <a:cs typeface="Arial" charset="0"/>
                    <a:sym typeface="Lato"/>
                  </a:rPr>
                  <a:t>19 years total jail time</a:t>
                </a:r>
              </a:p>
            </p:txBody>
          </p: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DDB3CA66-3A71-F14A-AA6D-C0AE2A64CB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186065" y="2395629"/>
                <a:ext cx="579670" cy="573228"/>
              </a:xfrm>
              <a:prstGeom prst="rect">
                <a:avLst/>
              </a:prstGeom>
            </p:spPr>
          </p:pic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64E4891C-CE28-3247-A35D-51427FB64727}"/>
                  </a:ext>
                </a:extLst>
              </p:cNvPr>
              <p:cNvCxnSpPr/>
              <p:nvPr/>
            </p:nvCxnSpPr>
            <p:spPr>
              <a:xfrm>
                <a:off x="4700667" y="1160605"/>
                <a:ext cx="412923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BFA4611-BC32-D14B-8BD1-C4BCE06F76A2}"/>
              </a:ext>
            </a:extLst>
          </p:cNvPr>
          <p:cNvSpPr/>
          <p:nvPr/>
        </p:nvSpPr>
        <p:spPr>
          <a:xfrm>
            <a:off x="-74621" y="-91265"/>
            <a:ext cx="12266620" cy="913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Reducing (Jail) Recidivism through Prioritized Mental Health Outreach (Johnson County, KS)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1C6C55-5B16-6044-899F-232EADD74992}"/>
              </a:ext>
            </a:extLst>
          </p:cNvPr>
          <p:cNvSpPr/>
          <p:nvPr/>
        </p:nvSpPr>
        <p:spPr>
          <a:xfrm>
            <a:off x="-74621" y="686593"/>
            <a:ext cx="12746300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67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Reducing Incarceration through Prioritized Interventions. Bauman et. al. ACM COMPASS 2018</a:t>
            </a:r>
            <a:endParaRPr lang="en-US" sz="1867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405E91-853C-0F4F-AC08-304AA5181192}"/>
              </a:ext>
            </a:extLst>
          </p:cNvPr>
          <p:cNvSpPr/>
          <p:nvPr/>
        </p:nvSpPr>
        <p:spPr>
          <a:xfrm>
            <a:off x="5783405" y="3897705"/>
            <a:ext cx="5724524" cy="252899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B110034-5D93-1F4A-92BE-87239D0737A5}"/>
              </a:ext>
            </a:extLst>
          </p:cNvPr>
          <p:cNvSpPr/>
          <p:nvPr/>
        </p:nvSpPr>
        <p:spPr>
          <a:xfrm>
            <a:off x="6043348" y="4075548"/>
            <a:ext cx="5505649" cy="2160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667" b="1" dirty="0">
                <a:solidFill>
                  <a:srgbClr val="800000"/>
                </a:solidFill>
                <a:latin typeface="Arial" charset="0"/>
                <a:ea typeface="Arial" charset="0"/>
                <a:cs typeface="Arial" charset="0"/>
              </a:rPr>
              <a:t>Currently Running a 12-month Randomized Controlled Trial to:</a:t>
            </a:r>
          </a:p>
          <a:p>
            <a:pPr algn="ctr">
              <a:lnSpc>
                <a:spcPct val="90000"/>
              </a:lnSpc>
            </a:pPr>
            <a:endParaRPr lang="en-US" sz="1600" b="1" dirty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0000"/>
              </a:lnSpc>
            </a:pPr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1. Evaluate the effectiveness of the interventions on high risk individuals</a:t>
            </a:r>
          </a:p>
          <a:p>
            <a:pPr algn="ctr">
              <a:lnSpc>
                <a:spcPct val="90000"/>
              </a:lnSpc>
            </a:pPr>
            <a:endParaRPr lang="en-US" sz="1600" b="1" dirty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0000"/>
              </a:lnSpc>
            </a:pPr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2. Determine intervention effectiveness based on risk level</a:t>
            </a:r>
          </a:p>
        </p:txBody>
      </p:sp>
    </p:spTree>
    <p:extLst>
      <p:ext uri="{BB962C8B-B14F-4D97-AF65-F5344CB8AC3E}">
        <p14:creationId xmlns:p14="http://schemas.microsoft.com/office/powerpoint/2010/main" val="191789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Rich Context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018" y="1819175"/>
            <a:ext cx="7809948" cy="48217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619" y="258618"/>
            <a:ext cx="9707531" cy="7558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141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Rich Context Call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0108" y="1607127"/>
            <a:ext cx="10632209" cy="532014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1</a:t>
            </a:r>
            <a:r>
              <a:rPr lang="en-US" dirty="0"/>
              <a:t>.       The leaderboard </a:t>
            </a:r>
            <a:r>
              <a:rPr lang="en-US" b="1" u="sng" dirty="0">
                <a:hlinkClick r:id="rId2"/>
              </a:rPr>
              <a:t>competition</a:t>
            </a:r>
            <a:r>
              <a:rPr lang="en-US" dirty="0"/>
              <a:t> inviting NLP research teams to develop models to automatically detect dataset usage from the text of research publications is now officially launched at  </a:t>
            </a:r>
            <a:r>
              <a:rPr lang="en-US" u="sng" dirty="0">
                <a:hlinkClick r:id="rId2"/>
              </a:rPr>
              <a:t>https://github.com/Coleridge-Initiative/rclc</a:t>
            </a:r>
            <a:r>
              <a:rPr lang="en-US" dirty="0"/>
              <a:t>. </a:t>
            </a:r>
            <a:r>
              <a:rPr lang="en-US" dirty="0" smtClean="0"/>
              <a:t>Here </a:t>
            </a:r>
            <a:r>
              <a:rPr lang="en-US" dirty="0"/>
              <a:t>is an </a:t>
            </a:r>
            <a:r>
              <a:rPr lang="en-US" b="1" u="sng" dirty="0">
                <a:hlinkClick r:id="rId3"/>
              </a:rPr>
              <a:t>article</a:t>
            </a:r>
            <a:r>
              <a:rPr lang="en-US" dirty="0"/>
              <a:t> that describes the re-launched ML competition</a:t>
            </a:r>
          </a:p>
          <a:p>
            <a:pPr marL="0" indent="0">
              <a:buNone/>
            </a:pPr>
            <a:r>
              <a:rPr lang="en-US" dirty="0"/>
              <a:t>2.       </a:t>
            </a:r>
            <a:r>
              <a:rPr lang="en-US" dirty="0" smtClean="0"/>
              <a:t>Open </a:t>
            </a:r>
            <a:r>
              <a:rPr lang="en-US" dirty="0"/>
              <a:t>source Python library </a:t>
            </a:r>
            <a:r>
              <a:rPr lang="en-US" b="1" u="sng" dirty="0" err="1">
                <a:hlinkClick r:id="rId4"/>
              </a:rPr>
              <a:t>richcontext-scholapi</a:t>
            </a:r>
            <a:r>
              <a:rPr lang="en-US" dirty="0"/>
              <a:t> which provides API integrations for federating discovery services and metadata exchange across multiple scholarly infrastructure providers. </a:t>
            </a:r>
            <a:r>
              <a:rPr lang="en-US" dirty="0" smtClean="0"/>
              <a:t>Use </a:t>
            </a:r>
            <a:r>
              <a:rPr lang="en-US" dirty="0"/>
              <a:t>the library, contribute code, add feature requests and other feedback – they’re identified as issues on the</a:t>
            </a:r>
            <a:r>
              <a:rPr lang="en-US" b="1" dirty="0"/>
              <a:t> </a:t>
            </a:r>
            <a:r>
              <a:rPr lang="en-US" b="1" u="sng" dirty="0">
                <a:hlinkClick r:id="rId5"/>
              </a:rPr>
              <a:t>GitHub repo</a:t>
            </a:r>
            <a:r>
              <a:rPr lang="en-US" dirty="0"/>
              <a:t>,.</a:t>
            </a:r>
          </a:p>
          <a:p>
            <a:pPr marL="0" indent="0">
              <a:buNone/>
            </a:pPr>
            <a:r>
              <a:rPr lang="en-US" dirty="0"/>
              <a:t>3.       A k</a:t>
            </a:r>
            <a:r>
              <a:rPr lang="en-US" b="1" dirty="0"/>
              <a:t>nowledge graph </a:t>
            </a:r>
            <a:r>
              <a:rPr lang="en-US" dirty="0"/>
              <a:t>of known links between datasets, research publications, researchers and experts, and projects within the social sciences is in the works. See the </a:t>
            </a:r>
            <a:r>
              <a:rPr lang="en-US" b="1" u="sng" dirty="0">
                <a:hlinkClick r:id="rId6"/>
              </a:rPr>
              <a:t>open source project</a:t>
            </a:r>
            <a:r>
              <a:rPr lang="en-US" dirty="0"/>
              <a:t> in development </a:t>
            </a:r>
            <a:r>
              <a:rPr lang="en-US" dirty="0" smtClean="0"/>
              <a:t>– This is combined with the </a:t>
            </a:r>
            <a:r>
              <a:rPr lang="en-US" dirty="0"/>
              <a:t>API integrations mentioned above to identify metadata errors in popular discovery services. 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4</a:t>
            </a:r>
            <a:r>
              <a:rPr lang="en-US" dirty="0"/>
              <a:t>.       Project </a:t>
            </a:r>
            <a:r>
              <a:rPr lang="en-US" dirty="0" err="1"/>
              <a:t>Jupyter</a:t>
            </a:r>
            <a:r>
              <a:rPr lang="en-US" dirty="0"/>
              <a:t> has created a set of </a:t>
            </a:r>
            <a:r>
              <a:rPr lang="en-US" dirty="0" err="1"/>
              <a:t>JupyterLab</a:t>
            </a:r>
            <a:r>
              <a:rPr lang="en-US" dirty="0"/>
              <a:t> extensions which handle datasets as top-level constructs. New features include </a:t>
            </a:r>
            <a:r>
              <a:rPr lang="en-US" b="1" u="sng" dirty="0">
                <a:hlinkClick r:id="rId7"/>
              </a:rPr>
              <a:t>the Data Registry</a:t>
            </a:r>
            <a:r>
              <a:rPr lang="en-US" dirty="0"/>
              <a:t>, </a:t>
            </a:r>
            <a:r>
              <a:rPr lang="en-US" b="1" u="sng" dirty="0">
                <a:hlinkClick r:id="rId8"/>
              </a:rPr>
              <a:t>the Metadata Explorer</a:t>
            </a:r>
            <a:r>
              <a:rPr lang="en-US" dirty="0"/>
              <a:t>, and </a:t>
            </a:r>
            <a:r>
              <a:rPr lang="en-US" b="1" u="sng" dirty="0">
                <a:hlinkClick r:id="rId9"/>
              </a:rPr>
              <a:t>Commenting </a:t>
            </a:r>
            <a:r>
              <a:rPr lang="en-US" dirty="0"/>
              <a:t>which enable users to register datasets within research projects; browse metadata on their datasets while they work; and comment and collaborate in real-time on shared projects and datasets. The eventual goal is to enrich the knowledge graph with information gleaned from comments, collaboration and computing within the </a:t>
            </a:r>
            <a:r>
              <a:rPr lang="en-US" dirty="0" err="1"/>
              <a:t>Jupyter</a:t>
            </a:r>
            <a:r>
              <a:rPr lang="en-US" dirty="0"/>
              <a:t> environment; and </a:t>
            </a:r>
            <a:r>
              <a:rPr lang="en-US" dirty="0" smtClean="0"/>
              <a:t>develop </a:t>
            </a:r>
            <a:r>
              <a:rPr lang="en-US" dirty="0"/>
              <a:t>a recommendation engine for datasets and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75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6654" y="2281381"/>
            <a:ext cx="9257145" cy="389558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Understand policy problem</a:t>
            </a:r>
          </a:p>
          <a:p>
            <a:r>
              <a:rPr lang="en-US" dirty="0"/>
              <a:t>Map to Machine Learning problem</a:t>
            </a:r>
          </a:p>
          <a:p>
            <a:r>
              <a:rPr lang="en-US" dirty="0"/>
              <a:t>Get (and integrate) the data</a:t>
            </a:r>
          </a:p>
          <a:p>
            <a:r>
              <a:rPr lang="en-US" dirty="0"/>
              <a:t>Explore and Process the data</a:t>
            </a:r>
          </a:p>
          <a:p>
            <a:r>
              <a:rPr lang="en-US" dirty="0"/>
              <a:t>Create “Features” </a:t>
            </a:r>
            <a:r>
              <a:rPr lang="en-US" sz="1800" dirty="0"/>
              <a:t>(variables/covariates/predictors/independent variables)</a:t>
            </a:r>
          </a:p>
          <a:p>
            <a:r>
              <a:rPr lang="en-US" dirty="0"/>
              <a:t>Select methods to try</a:t>
            </a:r>
          </a:p>
          <a:p>
            <a:r>
              <a:rPr lang="en-US" dirty="0"/>
              <a:t>Evaluate methods</a:t>
            </a:r>
          </a:p>
          <a:p>
            <a:r>
              <a:rPr lang="en-US" dirty="0"/>
              <a:t>Deploy, Maintain, Update</a:t>
            </a:r>
          </a:p>
        </p:txBody>
      </p:sp>
    </p:spTree>
    <p:extLst>
      <p:ext uri="{BB962C8B-B14F-4D97-AF65-F5344CB8AC3E}">
        <p14:creationId xmlns:p14="http://schemas.microsoft.com/office/powerpoint/2010/main" val="100913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Types of Learning</a:t>
            </a:r>
          </a:p>
        </p:txBody>
      </p:sp>
      <p:sp>
        <p:nvSpPr>
          <p:cNvPr id="60420" name="Text Box 7"/>
          <p:cNvSpPr txBox="1">
            <a:spLocks noChangeArrowheads="1"/>
          </p:cNvSpPr>
          <p:nvPr/>
        </p:nvSpPr>
        <p:spPr bwMode="auto">
          <a:xfrm>
            <a:off x="1514287" y="2479973"/>
            <a:ext cx="3569375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Unsupervised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dirty="0">
                <a:solidFill>
                  <a:srgbClr val="000000"/>
                </a:solidFill>
              </a:rPr>
              <a:t>Clustering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PCA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Association Rules</a:t>
            </a:r>
          </a:p>
          <a:p>
            <a:pPr algn="ctr"/>
            <a:r>
              <a:rPr lang="mr-IN" dirty="0">
                <a:solidFill>
                  <a:srgbClr val="000000"/>
                </a:solidFill>
              </a:rPr>
              <a:t>…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0422" name="Text Box 9"/>
          <p:cNvSpPr txBox="1">
            <a:spLocks noChangeArrowheads="1"/>
          </p:cNvSpPr>
          <p:nvPr/>
        </p:nvSpPr>
        <p:spPr bwMode="auto">
          <a:xfrm>
            <a:off x="8323056" y="2456511"/>
            <a:ext cx="2702150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Supervised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endParaRPr lang="en-US" sz="2400" dirty="0">
              <a:solidFill>
                <a:srgbClr val="000000"/>
              </a:solidFill>
            </a:endParaRPr>
          </a:p>
          <a:p>
            <a:pPr algn="ctr"/>
            <a:r>
              <a:rPr lang="en-US" dirty="0">
                <a:solidFill>
                  <a:srgbClr val="000000"/>
                </a:solidFill>
              </a:rPr>
              <a:t>Classification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Regression</a:t>
            </a:r>
          </a:p>
          <a:p>
            <a:pPr algn="ctr"/>
            <a:r>
              <a:rPr lang="mr-IN" dirty="0">
                <a:solidFill>
                  <a:srgbClr val="000000"/>
                </a:solidFill>
              </a:rPr>
              <a:t>…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Left-Right Arrow 2"/>
          <p:cNvSpPr/>
          <p:nvPr/>
        </p:nvSpPr>
        <p:spPr>
          <a:xfrm>
            <a:off x="1839778" y="3073015"/>
            <a:ext cx="8220119" cy="42338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37732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outcome or dependent variable is present</a:t>
            </a:r>
          </a:p>
          <a:p>
            <a:endParaRPr lang="en-US" dirty="0"/>
          </a:p>
          <a:p>
            <a:r>
              <a:rPr lang="en-US" dirty="0"/>
              <a:t>Goal is exploration, understanding historical data, finding patterns and/or groups in the data</a:t>
            </a:r>
          </a:p>
          <a:p>
            <a:endParaRPr lang="en-US" dirty="0"/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Clustering (cluster analysis)</a:t>
            </a:r>
          </a:p>
          <a:p>
            <a:pPr lvl="1"/>
            <a:r>
              <a:rPr lang="en-US" dirty="0"/>
              <a:t>Principal Components Analysis</a:t>
            </a:r>
          </a:p>
          <a:p>
            <a:pPr lvl="1"/>
            <a:r>
              <a:rPr lang="en-US" dirty="0"/>
              <a:t>Association Rules (beer and diapers)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408256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A good clustering method will produce clusters with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High </a:t>
            </a:r>
            <a:r>
              <a:rPr lang="en-US" u="sng" dirty="0"/>
              <a:t>intra-cluster</a:t>
            </a:r>
            <a:r>
              <a:rPr lang="en-US" dirty="0"/>
              <a:t> similarity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Low </a:t>
            </a:r>
            <a:r>
              <a:rPr lang="en-US" u="sng" dirty="0"/>
              <a:t>inter-cluster </a:t>
            </a:r>
            <a:r>
              <a:rPr lang="en-US" dirty="0"/>
              <a:t>similarity </a:t>
            </a:r>
          </a:p>
          <a:p>
            <a:endParaRPr lang="en-US" dirty="0"/>
          </a:p>
          <a:p>
            <a:r>
              <a:rPr lang="en-US" dirty="0"/>
              <a:t>K-Means is the simplest and the most common algorithm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357075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6A178D-49F4-6348-8980-A9692BEAF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270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K-means example, step 1</a:t>
            </a:r>
          </a:p>
        </p:txBody>
      </p:sp>
      <p:sp>
        <p:nvSpPr>
          <p:cNvPr id="47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933451" cy="304800"/>
          </a:xfrm>
          <a:prstGeom prst="rect">
            <a:avLst/>
          </a:prstGeom>
        </p:spPr>
        <p:txBody>
          <a:bodyPr/>
          <a:lstStyle/>
          <a:p>
            <a:fld id="{8BC13035-7F24-FA4B-9601-410D484EA4A9}" type="slidenum">
              <a:rPr lang="en-US"/>
              <a:pPr/>
              <a:t>19</a:t>
            </a:fld>
            <a:endParaRPr lang="en-US"/>
          </a:p>
        </p:txBody>
      </p:sp>
      <p:sp>
        <p:nvSpPr>
          <p:cNvPr id="427011" name="AutoShape 3"/>
          <p:cNvSpPr>
            <a:spLocks noChangeArrowheads="1"/>
          </p:cNvSpPr>
          <p:nvPr/>
        </p:nvSpPr>
        <p:spPr bwMode="auto">
          <a:xfrm>
            <a:off x="4724400" y="4648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7012" name="AutoShape 4"/>
          <p:cNvSpPr>
            <a:spLocks noChangeArrowheads="1"/>
          </p:cNvSpPr>
          <p:nvPr/>
        </p:nvSpPr>
        <p:spPr bwMode="auto">
          <a:xfrm>
            <a:off x="4876800" y="4876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7013" name="AutoShape 5"/>
          <p:cNvSpPr>
            <a:spLocks noChangeArrowheads="1"/>
          </p:cNvSpPr>
          <p:nvPr/>
        </p:nvSpPr>
        <p:spPr bwMode="auto">
          <a:xfrm>
            <a:off x="46482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7014" name="AutoShape 6"/>
          <p:cNvSpPr>
            <a:spLocks noChangeArrowheads="1"/>
          </p:cNvSpPr>
          <p:nvPr/>
        </p:nvSpPr>
        <p:spPr bwMode="auto">
          <a:xfrm>
            <a:off x="4419600" y="4419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7015" name="AutoShape 7"/>
          <p:cNvSpPr>
            <a:spLocks noChangeArrowheads="1"/>
          </p:cNvSpPr>
          <p:nvPr/>
        </p:nvSpPr>
        <p:spPr bwMode="auto">
          <a:xfrm>
            <a:off x="4419600" y="2057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7016" name="AutoShape 8"/>
          <p:cNvSpPr>
            <a:spLocks noChangeArrowheads="1"/>
          </p:cNvSpPr>
          <p:nvPr/>
        </p:nvSpPr>
        <p:spPr bwMode="auto">
          <a:xfrm>
            <a:off x="4419600" y="3581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7017" name="AutoShape 9"/>
          <p:cNvSpPr>
            <a:spLocks noChangeArrowheads="1"/>
          </p:cNvSpPr>
          <p:nvPr/>
        </p:nvSpPr>
        <p:spPr bwMode="auto">
          <a:xfrm>
            <a:off x="44196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7018" name="AutoShape 10"/>
          <p:cNvSpPr>
            <a:spLocks noChangeArrowheads="1"/>
          </p:cNvSpPr>
          <p:nvPr/>
        </p:nvSpPr>
        <p:spPr bwMode="auto">
          <a:xfrm>
            <a:off x="3962400" y="4114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7019" name="AutoShape 11"/>
          <p:cNvSpPr>
            <a:spLocks noChangeArrowheads="1"/>
          </p:cNvSpPr>
          <p:nvPr/>
        </p:nvSpPr>
        <p:spPr bwMode="auto">
          <a:xfrm>
            <a:off x="6096000" y="3810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7020" name="AutoShape 12"/>
          <p:cNvSpPr>
            <a:spLocks noChangeArrowheads="1"/>
          </p:cNvSpPr>
          <p:nvPr/>
        </p:nvSpPr>
        <p:spPr bwMode="auto">
          <a:xfrm>
            <a:off x="8229600" y="1828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7021" name="AutoShape 13"/>
          <p:cNvSpPr>
            <a:spLocks noChangeArrowheads="1"/>
          </p:cNvSpPr>
          <p:nvPr/>
        </p:nvSpPr>
        <p:spPr bwMode="auto">
          <a:xfrm>
            <a:off x="8686800" y="1905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7022" name="AutoShape 14"/>
          <p:cNvSpPr>
            <a:spLocks noChangeArrowheads="1"/>
          </p:cNvSpPr>
          <p:nvPr/>
        </p:nvSpPr>
        <p:spPr bwMode="auto">
          <a:xfrm>
            <a:off x="8534400" y="2057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7023" name="AutoShape 15"/>
          <p:cNvSpPr>
            <a:spLocks noChangeArrowheads="1"/>
          </p:cNvSpPr>
          <p:nvPr/>
        </p:nvSpPr>
        <p:spPr bwMode="auto">
          <a:xfrm>
            <a:off x="8382000" y="2209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7024" name="AutoShape 16"/>
          <p:cNvSpPr>
            <a:spLocks noChangeArrowheads="1"/>
          </p:cNvSpPr>
          <p:nvPr/>
        </p:nvSpPr>
        <p:spPr bwMode="auto">
          <a:xfrm>
            <a:off x="8686800" y="2362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7025" name="AutoShape 17"/>
          <p:cNvSpPr>
            <a:spLocks noChangeArrowheads="1"/>
          </p:cNvSpPr>
          <p:nvPr/>
        </p:nvSpPr>
        <p:spPr bwMode="auto">
          <a:xfrm>
            <a:off x="8991600" y="2743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7026" name="AutoShape 18"/>
          <p:cNvSpPr>
            <a:spLocks noChangeArrowheads="1"/>
          </p:cNvSpPr>
          <p:nvPr/>
        </p:nvSpPr>
        <p:spPr bwMode="auto">
          <a:xfrm>
            <a:off x="7239000" y="1828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7027" name="AutoShape 19"/>
          <p:cNvSpPr>
            <a:spLocks noChangeArrowheads="1"/>
          </p:cNvSpPr>
          <p:nvPr/>
        </p:nvSpPr>
        <p:spPr bwMode="auto">
          <a:xfrm>
            <a:off x="7543800" y="3276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7028" name="AutoShape 20"/>
          <p:cNvSpPr>
            <a:spLocks noChangeArrowheads="1"/>
          </p:cNvSpPr>
          <p:nvPr/>
        </p:nvSpPr>
        <p:spPr bwMode="auto">
          <a:xfrm>
            <a:off x="7543800" y="4800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7029" name="AutoShape 21"/>
          <p:cNvSpPr>
            <a:spLocks noChangeArrowheads="1"/>
          </p:cNvSpPr>
          <p:nvPr/>
        </p:nvSpPr>
        <p:spPr bwMode="auto">
          <a:xfrm>
            <a:off x="79248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7030" name="AutoShape 22"/>
          <p:cNvSpPr>
            <a:spLocks noChangeArrowheads="1"/>
          </p:cNvSpPr>
          <p:nvPr/>
        </p:nvSpPr>
        <p:spPr bwMode="auto">
          <a:xfrm>
            <a:off x="8305800" y="4343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7031" name="AutoShape 23"/>
          <p:cNvSpPr>
            <a:spLocks noChangeArrowheads="1"/>
          </p:cNvSpPr>
          <p:nvPr/>
        </p:nvSpPr>
        <p:spPr bwMode="auto">
          <a:xfrm>
            <a:off x="7467600" y="3733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7032" name="AutoShape 24"/>
          <p:cNvSpPr>
            <a:spLocks noChangeArrowheads="1"/>
          </p:cNvSpPr>
          <p:nvPr/>
        </p:nvSpPr>
        <p:spPr bwMode="auto">
          <a:xfrm>
            <a:off x="6705600" y="4191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7033" name="AutoShape 25"/>
          <p:cNvSpPr>
            <a:spLocks noChangeArrowheads="1"/>
          </p:cNvSpPr>
          <p:nvPr/>
        </p:nvSpPr>
        <p:spPr bwMode="auto">
          <a:xfrm>
            <a:off x="8686800" y="4648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7034" name="AutoShape 26"/>
          <p:cNvSpPr>
            <a:spLocks noChangeArrowheads="1"/>
          </p:cNvSpPr>
          <p:nvPr/>
        </p:nvSpPr>
        <p:spPr bwMode="auto">
          <a:xfrm>
            <a:off x="8534400" y="5029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7035" name="AutoShape 27"/>
          <p:cNvSpPr>
            <a:spLocks noChangeArrowheads="1"/>
          </p:cNvSpPr>
          <p:nvPr/>
        </p:nvSpPr>
        <p:spPr bwMode="auto">
          <a:xfrm>
            <a:off x="8382000" y="4038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7036" name="AutoShape 28"/>
          <p:cNvSpPr>
            <a:spLocks noChangeArrowheads="1"/>
          </p:cNvSpPr>
          <p:nvPr/>
        </p:nvSpPr>
        <p:spPr bwMode="auto">
          <a:xfrm>
            <a:off x="8991600" y="5257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7037" name="AutoShape 29"/>
          <p:cNvSpPr>
            <a:spLocks noChangeArrowheads="1"/>
          </p:cNvSpPr>
          <p:nvPr/>
        </p:nvSpPr>
        <p:spPr bwMode="auto">
          <a:xfrm>
            <a:off x="8153400" y="2590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grpSp>
        <p:nvGrpSpPr>
          <p:cNvPr id="427038" name="Group 30"/>
          <p:cNvGrpSpPr>
            <a:grpSpLocks/>
          </p:cNvGrpSpPr>
          <p:nvPr/>
        </p:nvGrpSpPr>
        <p:grpSpPr bwMode="auto">
          <a:xfrm>
            <a:off x="5181600" y="2286000"/>
            <a:ext cx="2743200" cy="3281363"/>
            <a:chOff x="2304" y="1440"/>
            <a:chExt cx="1728" cy="2067"/>
          </a:xfrm>
        </p:grpSpPr>
        <p:grpSp>
          <p:nvGrpSpPr>
            <p:cNvPr id="427039" name="Group 31"/>
            <p:cNvGrpSpPr>
              <a:grpSpLocks/>
            </p:cNvGrpSpPr>
            <p:nvPr/>
          </p:nvGrpSpPr>
          <p:grpSpPr bwMode="auto">
            <a:xfrm>
              <a:off x="2784" y="1440"/>
              <a:ext cx="432" cy="339"/>
              <a:chOff x="192" y="1824"/>
              <a:chExt cx="432" cy="339"/>
            </a:xfrm>
          </p:grpSpPr>
          <p:sp>
            <p:nvSpPr>
              <p:cNvPr id="427040" name="Oval 32"/>
              <p:cNvSpPr>
                <a:spLocks noChangeArrowheads="1"/>
              </p:cNvSpPr>
              <p:nvPr/>
            </p:nvSpPr>
            <p:spPr bwMode="auto">
              <a:xfrm>
                <a:off x="192" y="1824"/>
                <a:ext cx="144" cy="144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427041" name="Text Box 33"/>
              <p:cNvSpPr txBox="1">
                <a:spLocks noChangeArrowheads="1"/>
              </p:cNvSpPr>
              <p:nvPr/>
            </p:nvSpPr>
            <p:spPr bwMode="auto">
              <a:xfrm>
                <a:off x="288" y="1872"/>
                <a:ext cx="336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sz="2400"/>
                  <a:t>k</a:t>
                </a:r>
                <a:r>
                  <a:rPr lang="en-US" sz="2400" baseline="-25000"/>
                  <a:t>1</a:t>
                </a:r>
              </a:p>
            </p:txBody>
          </p:sp>
        </p:grpSp>
        <p:grpSp>
          <p:nvGrpSpPr>
            <p:cNvPr id="427042" name="Group 34"/>
            <p:cNvGrpSpPr>
              <a:grpSpLocks/>
            </p:cNvGrpSpPr>
            <p:nvPr/>
          </p:nvGrpSpPr>
          <p:grpSpPr bwMode="auto">
            <a:xfrm>
              <a:off x="2304" y="2160"/>
              <a:ext cx="432" cy="339"/>
              <a:chOff x="192" y="1824"/>
              <a:chExt cx="432" cy="339"/>
            </a:xfrm>
          </p:grpSpPr>
          <p:sp>
            <p:nvSpPr>
              <p:cNvPr id="427043" name="Oval 35"/>
              <p:cNvSpPr>
                <a:spLocks noChangeArrowheads="1"/>
              </p:cNvSpPr>
              <p:nvPr/>
            </p:nvSpPr>
            <p:spPr bwMode="auto">
              <a:xfrm>
                <a:off x="192" y="1824"/>
                <a:ext cx="144" cy="144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427044" name="Text Box 36"/>
              <p:cNvSpPr txBox="1">
                <a:spLocks noChangeArrowheads="1"/>
              </p:cNvSpPr>
              <p:nvPr/>
            </p:nvSpPr>
            <p:spPr bwMode="auto">
              <a:xfrm>
                <a:off x="288" y="1872"/>
                <a:ext cx="336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sz="2400"/>
                  <a:t>k</a:t>
                </a:r>
                <a:r>
                  <a:rPr lang="en-US" sz="2400" baseline="-25000"/>
                  <a:t>2</a:t>
                </a:r>
              </a:p>
            </p:txBody>
          </p:sp>
        </p:grpSp>
        <p:grpSp>
          <p:nvGrpSpPr>
            <p:cNvPr id="427045" name="Group 37"/>
            <p:cNvGrpSpPr>
              <a:grpSpLocks/>
            </p:cNvGrpSpPr>
            <p:nvPr/>
          </p:nvGrpSpPr>
          <p:grpSpPr bwMode="auto">
            <a:xfrm>
              <a:off x="3600" y="3168"/>
              <a:ext cx="432" cy="339"/>
              <a:chOff x="192" y="1824"/>
              <a:chExt cx="432" cy="339"/>
            </a:xfrm>
          </p:grpSpPr>
          <p:sp>
            <p:nvSpPr>
              <p:cNvPr id="427046" name="Oval 38"/>
              <p:cNvSpPr>
                <a:spLocks noChangeArrowheads="1"/>
              </p:cNvSpPr>
              <p:nvPr/>
            </p:nvSpPr>
            <p:spPr bwMode="auto">
              <a:xfrm>
                <a:off x="192" y="1824"/>
                <a:ext cx="144" cy="144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427047" name="Text Box 39"/>
              <p:cNvSpPr txBox="1">
                <a:spLocks noChangeArrowheads="1"/>
              </p:cNvSpPr>
              <p:nvPr/>
            </p:nvSpPr>
            <p:spPr bwMode="auto">
              <a:xfrm>
                <a:off x="288" y="1872"/>
                <a:ext cx="336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sz="2400"/>
                  <a:t>k</a:t>
                </a:r>
                <a:r>
                  <a:rPr lang="en-US" sz="2400" baseline="-25000"/>
                  <a:t>3</a:t>
                </a:r>
              </a:p>
            </p:txBody>
          </p:sp>
        </p:grpSp>
      </p:grpSp>
      <p:grpSp>
        <p:nvGrpSpPr>
          <p:cNvPr id="427048" name="Group 40"/>
          <p:cNvGrpSpPr>
            <a:grpSpLocks/>
          </p:cNvGrpSpPr>
          <p:nvPr/>
        </p:nvGrpSpPr>
        <p:grpSpPr bwMode="auto">
          <a:xfrm>
            <a:off x="3260725" y="1447804"/>
            <a:ext cx="6569075" cy="4846638"/>
            <a:chOff x="1094" y="912"/>
            <a:chExt cx="4138" cy="3053"/>
          </a:xfrm>
        </p:grpSpPr>
        <p:grpSp>
          <p:nvGrpSpPr>
            <p:cNvPr id="427049" name="Group 41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27050" name="Line 42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427051" name="Line 43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  <p:sp>
          <p:nvSpPr>
            <p:cNvPr id="427052" name="Text Box 44"/>
            <p:cNvSpPr txBox="1">
              <a:spLocks noChangeArrowheads="1"/>
            </p:cNvSpPr>
            <p:nvPr/>
          </p:nvSpPr>
          <p:spPr bwMode="auto">
            <a:xfrm>
              <a:off x="3206" y="3674"/>
              <a:ext cx="25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X</a:t>
              </a:r>
            </a:p>
          </p:txBody>
        </p:sp>
        <p:sp>
          <p:nvSpPr>
            <p:cNvPr id="427053" name="Text Box 45"/>
            <p:cNvSpPr txBox="1">
              <a:spLocks noChangeArrowheads="1"/>
            </p:cNvSpPr>
            <p:nvPr/>
          </p:nvSpPr>
          <p:spPr bwMode="auto">
            <a:xfrm>
              <a:off x="1094" y="1754"/>
              <a:ext cx="25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Y</a:t>
              </a:r>
            </a:p>
          </p:txBody>
        </p:sp>
      </p:grpSp>
      <p:sp>
        <p:nvSpPr>
          <p:cNvPr id="427054" name="Text Box 46"/>
          <p:cNvSpPr txBox="1">
            <a:spLocks noChangeArrowheads="1"/>
          </p:cNvSpPr>
          <p:nvPr/>
        </p:nvSpPr>
        <p:spPr bwMode="auto">
          <a:xfrm>
            <a:off x="1905000" y="3352800"/>
            <a:ext cx="1568058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/>
              <a:t>Pick 3 </a:t>
            </a:r>
          </a:p>
          <a:p>
            <a:r>
              <a:rPr lang="en-US"/>
              <a:t>initial</a:t>
            </a:r>
          </a:p>
          <a:p>
            <a:r>
              <a:rPr lang="en-US"/>
              <a:t>cluster</a:t>
            </a:r>
          </a:p>
          <a:p>
            <a:r>
              <a:rPr lang="en-US"/>
              <a:t>centers</a:t>
            </a:r>
          </a:p>
          <a:p>
            <a:r>
              <a:rPr lang="en-US"/>
              <a:t>(randomly)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74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7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of the 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9:00-9:30 </a:t>
            </a:r>
            <a:r>
              <a:rPr lang="en-US" dirty="0" smtClean="0"/>
              <a:t>Your ideas on additional fields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9:30-10:30 Lecture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10:30-11:00 </a:t>
            </a:r>
            <a:r>
              <a:rPr lang="en-US" dirty="0"/>
              <a:t>Break</a:t>
            </a:r>
          </a:p>
          <a:p>
            <a:pPr marL="0" indent="0">
              <a:buNone/>
            </a:pPr>
            <a:r>
              <a:rPr lang="en-US" dirty="0"/>
              <a:t>11:00-11:30 </a:t>
            </a:r>
            <a:r>
              <a:rPr lang="en-US" dirty="0" smtClean="0"/>
              <a:t>Bias and Training Data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11:30-12:00 </a:t>
            </a:r>
            <a:r>
              <a:rPr lang="en-US" dirty="0" smtClean="0"/>
              <a:t>API Data pull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12:00-12:30 </a:t>
            </a:r>
            <a:r>
              <a:rPr lang="en-US" dirty="0"/>
              <a:t>Lunch</a:t>
            </a:r>
          </a:p>
          <a:p>
            <a:pPr marL="0" indent="0">
              <a:buNone/>
            </a:pPr>
            <a:r>
              <a:rPr lang="en-US" dirty="0" smtClean="0"/>
              <a:t>12:30 </a:t>
            </a:r>
            <a:r>
              <a:rPr lang="en-US" dirty="0" smtClean="0"/>
              <a:t>– </a:t>
            </a:r>
            <a:r>
              <a:rPr lang="en-US" dirty="0" smtClean="0"/>
              <a:t>1:00 Notebook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1</a:t>
            </a:r>
            <a:r>
              <a:rPr lang="en-US" dirty="0" smtClean="0"/>
              <a:t>:00-2:00 Class work</a:t>
            </a:r>
          </a:p>
          <a:p>
            <a:pPr marL="0" indent="0">
              <a:buNone/>
            </a:pPr>
            <a:r>
              <a:rPr lang="en-US" dirty="0" smtClean="0"/>
              <a:t>2-2:30 Report back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2:30 </a:t>
            </a:r>
            <a:r>
              <a:rPr lang="en-US" dirty="0" smtClean="0"/>
              <a:t>Close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04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89F94A-488C-CD41-8D4D-7C25C86BF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K-means example, step 2</a:t>
            </a:r>
          </a:p>
        </p:txBody>
      </p:sp>
      <p:sp>
        <p:nvSpPr>
          <p:cNvPr id="46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933451" cy="304800"/>
          </a:xfrm>
          <a:prstGeom prst="rect">
            <a:avLst/>
          </a:prstGeom>
        </p:spPr>
        <p:txBody>
          <a:bodyPr/>
          <a:lstStyle/>
          <a:p>
            <a:fld id="{B838F57C-EE64-054F-9432-C2AF3D784629}" type="slidenum">
              <a:rPr lang="en-US"/>
              <a:pPr/>
              <a:t>20</a:t>
            </a:fld>
            <a:endParaRPr lang="en-US"/>
          </a:p>
        </p:txBody>
      </p:sp>
      <p:grpSp>
        <p:nvGrpSpPr>
          <p:cNvPr id="428035" name="Group 3"/>
          <p:cNvGrpSpPr>
            <a:grpSpLocks/>
          </p:cNvGrpSpPr>
          <p:nvPr/>
        </p:nvGrpSpPr>
        <p:grpSpPr bwMode="auto">
          <a:xfrm>
            <a:off x="5943600" y="2286010"/>
            <a:ext cx="685800" cy="660400"/>
            <a:chOff x="192" y="1824"/>
            <a:chExt cx="432" cy="416"/>
          </a:xfrm>
        </p:grpSpPr>
        <p:sp>
          <p:nvSpPr>
            <p:cNvPr id="428036" name="Oval 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28037" name="Text Box 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3200" dirty="0"/>
                <a:t>k</a:t>
              </a:r>
              <a:r>
                <a:rPr lang="en-US" sz="3200" baseline="-25000" dirty="0"/>
                <a:t>1</a:t>
              </a:r>
              <a:endParaRPr lang="en-US" sz="2400" baseline="-25000" dirty="0"/>
            </a:p>
          </p:txBody>
        </p:sp>
      </p:grpSp>
      <p:grpSp>
        <p:nvGrpSpPr>
          <p:cNvPr id="428038" name="Group 6"/>
          <p:cNvGrpSpPr>
            <a:grpSpLocks/>
          </p:cNvGrpSpPr>
          <p:nvPr/>
        </p:nvGrpSpPr>
        <p:grpSpPr bwMode="auto">
          <a:xfrm>
            <a:off x="5181600" y="3429000"/>
            <a:ext cx="685800" cy="533400"/>
            <a:chOff x="192" y="1824"/>
            <a:chExt cx="432" cy="336"/>
          </a:xfrm>
        </p:grpSpPr>
        <p:sp>
          <p:nvSpPr>
            <p:cNvPr id="428039" name="Oval 7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28040" name="Text Box 8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 sz="2800" dirty="0"/>
                <a:t>k</a:t>
              </a:r>
              <a:r>
                <a:rPr lang="en-US" sz="2800" baseline="-25000" dirty="0"/>
                <a:t>2</a:t>
              </a:r>
            </a:p>
          </p:txBody>
        </p:sp>
      </p:grpSp>
      <p:grpSp>
        <p:nvGrpSpPr>
          <p:cNvPr id="428041" name="Group 9"/>
          <p:cNvGrpSpPr>
            <a:grpSpLocks/>
          </p:cNvGrpSpPr>
          <p:nvPr/>
        </p:nvGrpSpPr>
        <p:grpSpPr bwMode="auto">
          <a:xfrm>
            <a:off x="7239000" y="5029200"/>
            <a:ext cx="685800" cy="533400"/>
            <a:chOff x="192" y="1824"/>
            <a:chExt cx="432" cy="336"/>
          </a:xfrm>
          <a:noFill/>
        </p:grpSpPr>
        <p:sp>
          <p:nvSpPr>
            <p:cNvPr id="428042" name="Oval 10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28043" name="Text Box 11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 sz="2800" dirty="0"/>
                <a:t>k</a:t>
              </a:r>
              <a:r>
                <a:rPr lang="en-US" sz="2800" baseline="-25000" dirty="0"/>
                <a:t>3</a:t>
              </a:r>
            </a:p>
          </p:txBody>
        </p:sp>
      </p:grpSp>
      <p:sp>
        <p:nvSpPr>
          <p:cNvPr id="428044" name="AutoShape 12"/>
          <p:cNvSpPr>
            <a:spLocks noChangeArrowheads="1"/>
          </p:cNvSpPr>
          <p:nvPr/>
        </p:nvSpPr>
        <p:spPr bwMode="auto">
          <a:xfrm>
            <a:off x="4724400" y="4648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8045" name="AutoShape 13"/>
          <p:cNvSpPr>
            <a:spLocks noChangeArrowheads="1"/>
          </p:cNvSpPr>
          <p:nvPr/>
        </p:nvSpPr>
        <p:spPr bwMode="auto">
          <a:xfrm>
            <a:off x="4876800" y="4876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8046" name="AutoShape 14"/>
          <p:cNvSpPr>
            <a:spLocks noChangeArrowheads="1"/>
          </p:cNvSpPr>
          <p:nvPr/>
        </p:nvSpPr>
        <p:spPr bwMode="auto">
          <a:xfrm>
            <a:off x="46482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8047" name="AutoShape 15"/>
          <p:cNvSpPr>
            <a:spLocks noChangeArrowheads="1"/>
          </p:cNvSpPr>
          <p:nvPr/>
        </p:nvSpPr>
        <p:spPr bwMode="auto">
          <a:xfrm>
            <a:off x="4419600" y="4419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8048" name="AutoShape 16"/>
          <p:cNvSpPr>
            <a:spLocks noChangeArrowheads="1"/>
          </p:cNvSpPr>
          <p:nvPr/>
        </p:nvSpPr>
        <p:spPr bwMode="auto">
          <a:xfrm>
            <a:off x="44196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8049" name="AutoShape 17"/>
          <p:cNvSpPr>
            <a:spLocks noChangeArrowheads="1"/>
          </p:cNvSpPr>
          <p:nvPr/>
        </p:nvSpPr>
        <p:spPr bwMode="auto">
          <a:xfrm>
            <a:off x="4419600" y="3581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8050" name="AutoShape 18"/>
          <p:cNvSpPr>
            <a:spLocks noChangeArrowheads="1"/>
          </p:cNvSpPr>
          <p:nvPr/>
        </p:nvSpPr>
        <p:spPr bwMode="auto">
          <a:xfrm>
            <a:off x="44196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8051" name="AutoShape 19"/>
          <p:cNvSpPr>
            <a:spLocks noChangeArrowheads="1"/>
          </p:cNvSpPr>
          <p:nvPr/>
        </p:nvSpPr>
        <p:spPr bwMode="auto">
          <a:xfrm>
            <a:off x="3962400" y="4114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8052" name="AutoShape 20"/>
          <p:cNvSpPr>
            <a:spLocks noChangeArrowheads="1"/>
          </p:cNvSpPr>
          <p:nvPr/>
        </p:nvSpPr>
        <p:spPr bwMode="auto">
          <a:xfrm>
            <a:off x="6096000" y="38100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8053" name="AutoShape 21"/>
          <p:cNvSpPr>
            <a:spLocks noChangeArrowheads="1"/>
          </p:cNvSpPr>
          <p:nvPr/>
        </p:nvSpPr>
        <p:spPr bwMode="auto">
          <a:xfrm>
            <a:off x="8229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8054" name="AutoShape 22"/>
          <p:cNvSpPr>
            <a:spLocks noChangeArrowheads="1"/>
          </p:cNvSpPr>
          <p:nvPr/>
        </p:nvSpPr>
        <p:spPr bwMode="auto">
          <a:xfrm>
            <a:off x="8686800" y="1905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8055" name="AutoShape 23"/>
          <p:cNvSpPr>
            <a:spLocks noChangeArrowheads="1"/>
          </p:cNvSpPr>
          <p:nvPr/>
        </p:nvSpPr>
        <p:spPr bwMode="auto">
          <a:xfrm>
            <a:off x="85344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8056" name="AutoShape 24"/>
          <p:cNvSpPr>
            <a:spLocks noChangeArrowheads="1"/>
          </p:cNvSpPr>
          <p:nvPr/>
        </p:nvSpPr>
        <p:spPr bwMode="auto">
          <a:xfrm>
            <a:off x="8382000" y="2209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8057" name="AutoShape 25"/>
          <p:cNvSpPr>
            <a:spLocks noChangeArrowheads="1"/>
          </p:cNvSpPr>
          <p:nvPr/>
        </p:nvSpPr>
        <p:spPr bwMode="auto">
          <a:xfrm>
            <a:off x="8686800" y="2362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8058" name="AutoShape 26"/>
          <p:cNvSpPr>
            <a:spLocks noChangeArrowheads="1"/>
          </p:cNvSpPr>
          <p:nvPr/>
        </p:nvSpPr>
        <p:spPr bwMode="auto">
          <a:xfrm>
            <a:off x="8991600" y="2743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8059" name="AutoShape 27"/>
          <p:cNvSpPr>
            <a:spLocks noChangeArrowheads="1"/>
          </p:cNvSpPr>
          <p:nvPr/>
        </p:nvSpPr>
        <p:spPr bwMode="auto">
          <a:xfrm>
            <a:off x="72390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8060" name="AutoShape 28"/>
          <p:cNvSpPr>
            <a:spLocks noChangeArrowheads="1"/>
          </p:cNvSpPr>
          <p:nvPr/>
        </p:nvSpPr>
        <p:spPr bwMode="auto">
          <a:xfrm>
            <a:off x="7543800" y="32766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8061" name="AutoShape 29"/>
          <p:cNvSpPr>
            <a:spLocks noChangeArrowheads="1"/>
          </p:cNvSpPr>
          <p:nvPr/>
        </p:nvSpPr>
        <p:spPr bwMode="auto">
          <a:xfrm>
            <a:off x="7543800" y="48006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8062" name="AutoShape 30"/>
          <p:cNvSpPr>
            <a:spLocks noChangeArrowheads="1"/>
          </p:cNvSpPr>
          <p:nvPr/>
        </p:nvSpPr>
        <p:spPr bwMode="auto">
          <a:xfrm>
            <a:off x="7924800" y="51054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8063" name="AutoShape 31"/>
          <p:cNvSpPr>
            <a:spLocks noChangeArrowheads="1"/>
          </p:cNvSpPr>
          <p:nvPr/>
        </p:nvSpPr>
        <p:spPr bwMode="auto">
          <a:xfrm>
            <a:off x="8305800" y="43434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8064" name="AutoShape 32"/>
          <p:cNvSpPr>
            <a:spLocks noChangeArrowheads="1"/>
          </p:cNvSpPr>
          <p:nvPr/>
        </p:nvSpPr>
        <p:spPr bwMode="auto">
          <a:xfrm>
            <a:off x="7467600" y="37338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8065" name="AutoShape 33"/>
          <p:cNvSpPr>
            <a:spLocks noChangeArrowheads="1"/>
          </p:cNvSpPr>
          <p:nvPr/>
        </p:nvSpPr>
        <p:spPr bwMode="auto">
          <a:xfrm>
            <a:off x="6705600" y="41910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8066" name="AutoShape 34"/>
          <p:cNvSpPr>
            <a:spLocks noChangeArrowheads="1"/>
          </p:cNvSpPr>
          <p:nvPr/>
        </p:nvSpPr>
        <p:spPr bwMode="auto">
          <a:xfrm>
            <a:off x="8686800" y="46482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8067" name="AutoShape 35"/>
          <p:cNvSpPr>
            <a:spLocks noChangeArrowheads="1"/>
          </p:cNvSpPr>
          <p:nvPr/>
        </p:nvSpPr>
        <p:spPr bwMode="auto">
          <a:xfrm>
            <a:off x="8534400" y="50292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8068" name="AutoShape 36"/>
          <p:cNvSpPr>
            <a:spLocks noChangeArrowheads="1"/>
          </p:cNvSpPr>
          <p:nvPr/>
        </p:nvSpPr>
        <p:spPr bwMode="auto">
          <a:xfrm>
            <a:off x="8382000" y="40386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8069" name="AutoShape 37"/>
          <p:cNvSpPr>
            <a:spLocks noChangeArrowheads="1"/>
          </p:cNvSpPr>
          <p:nvPr/>
        </p:nvSpPr>
        <p:spPr bwMode="auto">
          <a:xfrm>
            <a:off x="8991600" y="52578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8070" name="AutoShape 38"/>
          <p:cNvSpPr>
            <a:spLocks noChangeArrowheads="1"/>
          </p:cNvSpPr>
          <p:nvPr/>
        </p:nvSpPr>
        <p:spPr bwMode="auto">
          <a:xfrm>
            <a:off x="8153400" y="2590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grpSp>
        <p:nvGrpSpPr>
          <p:cNvPr id="428071" name="Group 39"/>
          <p:cNvGrpSpPr>
            <a:grpSpLocks/>
          </p:cNvGrpSpPr>
          <p:nvPr/>
        </p:nvGrpSpPr>
        <p:grpSpPr bwMode="auto">
          <a:xfrm>
            <a:off x="3260725" y="1447804"/>
            <a:ext cx="6569075" cy="4846638"/>
            <a:chOff x="1094" y="912"/>
            <a:chExt cx="4138" cy="3053"/>
          </a:xfrm>
        </p:grpSpPr>
        <p:grpSp>
          <p:nvGrpSpPr>
            <p:cNvPr id="428072" name="Group 40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28073" name="Line 41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428074" name="Line 42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  <p:sp>
          <p:nvSpPr>
            <p:cNvPr id="428075" name="Text Box 43"/>
            <p:cNvSpPr txBox="1">
              <a:spLocks noChangeArrowheads="1"/>
            </p:cNvSpPr>
            <p:nvPr/>
          </p:nvSpPr>
          <p:spPr bwMode="auto">
            <a:xfrm>
              <a:off x="3206" y="3674"/>
              <a:ext cx="25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X</a:t>
              </a:r>
            </a:p>
          </p:txBody>
        </p:sp>
        <p:sp>
          <p:nvSpPr>
            <p:cNvPr id="428076" name="Text Box 44"/>
            <p:cNvSpPr txBox="1">
              <a:spLocks noChangeArrowheads="1"/>
            </p:cNvSpPr>
            <p:nvPr/>
          </p:nvSpPr>
          <p:spPr bwMode="auto">
            <a:xfrm>
              <a:off x="1094" y="1754"/>
              <a:ext cx="25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Y</a:t>
              </a:r>
            </a:p>
          </p:txBody>
        </p:sp>
      </p:grpSp>
      <p:sp>
        <p:nvSpPr>
          <p:cNvPr id="428077" name="Text Box 45"/>
          <p:cNvSpPr txBox="1">
            <a:spLocks noChangeArrowheads="1"/>
          </p:cNvSpPr>
          <p:nvPr/>
        </p:nvSpPr>
        <p:spPr bwMode="auto">
          <a:xfrm>
            <a:off x="1905000" y="3657600"/>
            <a:ext cx="1789272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/>
              <a:t>Assign</a:t>
            </a:r>
          </a:p>
          <a:p>
            <a:r>
              <a:rPr lang="en-US"/>
              <a:t>each point</a:t>
            </a:r>
          </a:p>
          <a:p>
            <a:r>
              <a:rPr lang="en-US"/>
              <a:t>to the closest</a:t>
            </a:r>
          </a:p>
          <a:p>
            <a:r>
              <a:rPr lang="en-US"/>
              <a:t>cluster</a:t>
            </a:r>
          </a:p>
          <a:p>
            <a:r>
              <a:rPr lang="en-US"/>
              <a:t>center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19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5D2D82-4F00-4B44-AE93-652D36173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K-means example, step</a:t>
            </a:r>
            <a:r>
              <a:rPr lang="en-US" sz="4000" dirty="0"/>
              <a:t> </a:t>
            </a:r>
            <a:r>
              <a:rPr lang="en-US" dirty="0"/>
              <a:t>3</a:t>
            </a:r>
          </a:p>
        </p:txBody>
      </p:sp>
      <p:sp>
        <p:nvSpPr>
          <p:cNvPr id="5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933451" cy="304800"/>
          </a:xfrm>
          <a:prstGeom prst="rect">
            <a:avLst/>
          </a:prstGeom>
        </p:spPr>
        <p:txBody>
          <a:bodyPr/>
          <a:lstStyle/>
          <a:p>
            <a:fld id="{453FEF2F-C6CB-7F4E-9814-70E04D04E33D}" type="slidenum">
              <a:rPr lang="en-US"/>
              <a:pPr/>
              <a:t>21</a:t>
            </a:fld>
            <a:endParaRPr lang="en-US"/>
          </a:p>
        </p:txBody>
      </p:sp>
      <p:sp>
        <p:nvSpPr>
          <p:cNvPr id="429059" name="AutoShape 3"/>
          <p:cNvSpPr>
            <a:spLocks noChangeArrowheads="1"/>
          </p:cNvSpPr>
          <p:nvPr/>
        </p:nvSpPr>
        <p:spPr bwMode="auto">
          <a:xfrm>
            <a:off x="4724400" y="4648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9060" name="AutoShape 4"/>
          <p:cNvSpPr>
            <a:spLocks noChangeArrowheads="1"/>
          </p:cNvSpPr>
          <p:nvPr/>
        </p:nvSpPr>
        <p:spPr bwMode="auto">
          <a:xfrm>
            <a:off x="4876800" y="4876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9061" name="AutoShape 5"/>
          <p:cNvSpPr>
            <a:spLocks noChangeArrowheads="1"/>
          </p:cNvSpPr>
          <p:nvPr/>
        </p:nvSpPr>
        <p:spPr bwMode="auto">
          <a:xfrm>
            <a:off x="46482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9062" name="AutoShape 6"/>
          <p:cNvSpPr>
            <a:spLocks noChangeArrowheads="1"/>
          </p:cNvSpPr>
          <p:nvPr/>
        </p:nvSpPr>
        <p:spPr bwMode="auto">
          <a:xfrm>
            <a:off x="4419600" y="4419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9063" name="AutoShape 7"/>
          <p:cNvSpPr>
            <a:spLocks noChangeArrowheads="1"/>
          </p:cNvSpPr>
          <p:nvPr/>
        </p:nvSpPr>
        <p:spPr bwMode="auto">
          <a:xfrm>
            <a:off x="44196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9064" name="AutoShape 8"/>
          <p:cNvSpPr>
            <a:spLocks noChangeArrowheads="1"/>
          </p:cNvSpPr>
          <p:nvPr/>
        </p:nvSpPr>
        <p:spPr bwMode="auto">
          <a:xfrm>
            <a:off x="4419600" y="3581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9065" name="AutoShape 9"/>
          <p:cNvSpPr>
            <a:spLocks noChangeArrowheads="1"/>
          </p:cNvSpPr>
          <p:nvPr/>
        </p:nvSpPr>
        <p:spPr bwMode="auto">
          <a:xfrm>
            <a:off x="44196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9066" name="AutoShape 10"/>
          <p:cNvSpPr>
            <a:spLocks noChangeArrowheads="1"/>
          </p:cNvSpPr>
          <p:nvPr/>
        </p:nvSpPr>
        <p:spPr bwMode="auto">
          <a:xfrm>
            <a:off x="3962400" y="4114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9067" name="AutoShape 11"/>
          <p:cNvSpPr>
            <a:spLocks noChangeArrowheads="1"/>
          </p:cNvSpPr>
          <p:nvPr/>
        </p:nvSpPr>
        <p:spPr bwMode="auto">
          <a:xfrm>
            <a:off x="6096000" y="38100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9068" name="AutoShape 12"/>
          <p:cNvSpPr>
            <a:spLocks noChangeArrowheads="1"/>
          </p:cNvSpPr>
          <p:nvPr/>
        </p:nvSpPr>
        <p:spPr bwMode="auto">
          <a:xfrm>
            <a:off x="8229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9069" name="AutoShape 13"/>
          <p:cNvSpPr>
            <a:spLocks noChangeArrowheads="1"/>
          </p:cNvSpPr>
          <p:nvPr/>
        </p:nvSpPr>
        <p:spPr bwMode="auto">
          <a:xfrm>
            <a:off x="8686800" y="1905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9070" name="AutoShape 14"/>
          <p:cNvSpPr>
            <a:spLocks noChangeArrowheads="1"/>
          </p:cNvSpPr>
          <p:nvPr/>
        </p:nvSpPr>
        <p:spPr bwMode="auto">
          <a:xfrm>
            <a:off x="85344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9071" name="AutoShape 15"/>
          <p:cNvSpPr>
            <a:spLocks noChangeArrowheads="1"/>
          </p:cNvSpPr>
          <p:nvPr/>
        </p:nvSpPr>
        <p:spPr bwMode="auto">
          <a:xfrm>
            <a:off x="8382000" y="2209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9072" name="AutoShape 16"/>
          <p:cNvSpPr>
            <a:spLocks noChangeArrowheads="1"/>
          </p:cNvSpPr>
          <p:nvPr/>
        </p:nvSpPr>
        <p:spPr bwMode="auto">
          <a:xfrm>
            <a:off x="8686800" y="2362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9073" name="AutoShape 17"/>
          <p:cNvSpPr>
            <a:spLocks noChangeArrowheads="1"/>
          </p:cNvSpPr>
          <p:nvPr/>
        </p:nvSpPr>
        <p:spPr bwMode="auto">
          <a:xfrm>
            <a:off x="8991600" y="2743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9074" name="AutoShape 18"/>
          <p:cNvSpPr>
            <a:spLocks noChangeArrowheads="1"/>
          </p:cNvSpPr>
          <p:nvPr/>
        </p:nvSpPr>
        <p:spPr bwMode="auto">
          <a:xfrm>
            <a:off x="72390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9075" name="AutoShape 19"/>
          <p:cNvSpPr>
            <a:spLocks noChangeArrowheads="1"/>
          </p:cNvSpPr>
          <p:nvPr/>
        </p:nvSpPr>
        <p:spPr bwMode="auto">
          <a:xfrm>
            <a:off x="7543800" y="32766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9076" name="AutoShape 20"/>
          <p:cNvSpPr>
            <a:spLocks noChangeArrowheads="1"/>
          </p:cNvSpPr>
          <p:nvPr/>
        </p:nvSpPr>
        <p:spPr bwMode="auto">
          <a:xfrm>
            <a:off x="7543800" y="48006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9077" name="AutoShape 21"/>
          <p:cNvSpPr>
            <a:spLocks noChangeArrowheads="1"/>
          </p:cNvSpPr>
          <p:nvPr/>
        </p:nvSpPr>
        <p:spPr bwMode="auto">
          <a:xfrm>
            <a:off x="7924800" y="51054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9078" name="AutoShape 22"/>
          <p:cNvSpPr>
            <a:spLocks noChangeArrowheads="1"/>
          </p:cNvSpPr>
          <p:nvPr/>
        </p:nvSpPr>
        <p:spPr bwMode="auto">
          <a:xfrm>
            <a:off x="8305800" y="43434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9079" name="AutoShape 23"/>
          <p:cNvSpPr>
            <a:spLocks noChangeArrowheads="1"/>
          </p:cNvSpPr>
          <p:nvPr/>
        </p:nvSpPr>
        <p:spPr bwMode="auto">
          <a:xfrm>
            <a:off x="7467600" y="37338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9080" name="AutoShape 24"/>
          <p:cNvSpPr>
            <a:spLocks noChangeArrowheads="1"/>
          </p:cNvSpPr>
          <p:nvPr/>
        </p:nvSpPr>
        <p:spPr bwMode="auto">
          <a:xfrm>
            <a:off x="6705600" y="41910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9081" name="AutoShape 25"/>
          <p:cNvSpPr>
            <a:spLocks noChangeArrowheads="1"/>
          </p:cNvSpPr>
          <p:nvPr/>
        </p:nvSpPr>
        <p:spPr bwMode="auto">
          <a:xfrm>
            <a:off x="8686800" y="46482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9082" name="AutoShape 26"/>
          <p:cNvSpPr>
            <a:spLocks noChangeArrowheads="1"/>
          </p:cNvSpPr>
          <p:nvPr/>
        </p:nvSpPr>
        <p:spPr bwMode="auto">
          <a:xfrm>
            <a:off x="8534400" y="50292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9083" name="AutoShape 27"/>
          <p:cNvSpPr>
            <a:spLocks noChangeArrowheads="1"/>
          </p:cNvSpPr>
          <p:nvPr/>
        </p:nvSpPr>
        <p:spPr bwMode="auto">
          <a:xfrm>
            <a:off x="8382000" y="40386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9084" name="AutoShape 28"/>
          <p:cNvSpPr>
            <a:spLocks noChangeArrowheads="1"/>
          </p:cNvSpPr>
          <p:nvPr/>
        </p:nvSpPr>
        <p:spPr bwMode="auto">
          <a:xfrm>
            <a:off x="8991600" y="52578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9085" name="AutoShape 29"/>
          <p:cNvSpPr>
            <a:spLocks noChangeArrowheads="1"/>
          </p:cNvSpPr>
          <p:nvPr/>
        </p:nvSpPr>
        <p:spPr bwMode="auto">
          <a:xfrm>
            <a:off x="8153400" y="2590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grpSp>
        <p:nvGrpSpPr>
          <p:cNvPr id="429086" name="Group 30"/>
          <p:cNvGrpSpPr>
            <a:grpSpLocks/>
          </p:cNvGrpSpPr>
          <p:nvPr/>
        </p:nvGrpSpPr>
        <p:grpSpPr bwMode="auto">
          <a:xfrm>
            <a:off x="5029200" y="2438400"/>
            <a:ext cx="2895600" cy="2590800"/>
            <a:chOff x="2208" y="1536"/>
            <a:chExt cx="1824" cy="1632"/>
          </a:xfrm>
        </p:grpSpPr>
        <p:sp>
          <p:nvSpPr>
            <p:cNvPr id="429087" name="Line 31"/>
            <p:cNvSpPr>
              <a:spLocks noChangeShapeType="1"/>
            </p:cNvSpPr>
            <p:nvPr/>
          </p:nvSpPr>
          <p:spPr bwMode="auto">
            <a:xfrm>
              <a:off x="2976" y="1536"/>
              <a:ext cx="96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429088" name="Line 32"/>
            <p:cNvSpPr>
              <a:spLocks noChangeShapeType="1"/>
            </p:cNvSpPr>
            <p:nvPr/>
          </p:nvSpPr>
          <p:spPr bwMode="auto">
            <a:xfrm flipH="1">
              <a:off x="2208" y="2352"/>
              <a:ext cx="140" cy="384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429089" name="Line 33"/>
            <p:cNvSpPr>
              <a:spLocks noChangeShapeType="1"/>
            </p:cNvSpPr>
            <p:nvPr/>
          </p:nvSpPr>
          <p:spPr bwMode="auto">
            <a:xfrm flipV="1">
              <a:off x="3744" y="2688"/>
              <a:ext cx="288" cy="48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</p:grpSp>
      <p:grpSp>
        <p:nvGrpSpPr>
          <p:cNvPr id="429090" name="Group 34"/>
          <p:cNvGrpSpPr>
            <a:grpSpLocks/>
          </p:cNvGrpSpPr>
          <p:nvPr/>
        </p:nvGrpSpPr>
        <p:grpSpPr bwMode="auto">
          <a:xfrm>
            <a:off x="3260725" y="1447804"/>
            <a:ext cx="6569075" cy="4846638"/>
            <a:chOff x="1094" y="912"/>
            <a:chExt cx="4138" cy="3053"/>
          </a:xfrm>
        </p:grpSpPr>
        <p:grpSp>
          <p:nvGrpSpPr>
            <p:cNvPr id="429091" name="Group 35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29092" name="Line 36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429093" name="Line 37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  <p:sp>
          <p:nvSpPr>
            <p:cNvPr id="429094" name="Text Box 38"/>
            <p:cNvSpPr txBox="1">
              <a:spLocks noChangeArrowheads="1"/>
            </p:cNvSpPr>
            <p:nvPr/>
          </p:nvSpPr>
          <p:spPr bwMode="auto">
            <a:xfrm>
              <a:off x="3206" y="3674"/>
              <a:ext cx="25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X</a:t>
              </a:r>
            </a:p>
          </p:txBody>
        </p:sp>
        <p:sp>
          <p:nvSpPr>
            <p:cNvPr id="429095" name="Text Box 39"/>
            <p:cNvSpPr txBox="1">
              <a:spLocks noChangeArrowheads="1"/>
            </p:cNvSpPr>
            <p:nvPr/>
          </p:nvSpPr>
          <p:spPr bwMode="auto">
            <a:xfrm>
              <a:off x="1094" y="1754"/>
              <a:ext cx="25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Y</a:t>
              </a:r>
            </a:p>
          </p:txBody>
        </p:sp>
      </p:grpSp>
      <p:sp>
        <p:nvSpPr>
          <p:cNvPr id="429096" name="Text Box 40"/>
          <p:cNvSpPr txBox="1">
            <a:spLocks noChangeArrowheads="1"/>
          </p:cNvSpPr>
          <p:nvPr/>
        </p:nvSpPr>
        <p:spPr bwMode="auto">
          <a:xfrm>
            <a:off x="1752600" y="3505200"/>
            <a:ext cx="21336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/>
              <a:t>Move</a:t>
            </a:r>
          </a:p>
          <a:p>
            <a:r>
              <a:rPr lang="en-US"/>
              <a:t>each cluster center</a:t>
            </a:r>
          </a:p>
          <a:p>
            <a:r>
              <a:rPr lang="en-US"/>
              <a:t>to the mean</a:t>
            </a:r>
          </a:p>
          <a:p>
            <a:r>
              <a:rPr lang="en-US"/>
              <a:t>of each cluster</a:t>
            </a:r>
          </a:p>
          <a:p>
            <a:endParaRPr lang="en-US"/>
          </a:p>
        </p:txBody>
      </p:sp>
      <p:grpSp>
        <p:nvGrpSpPr>
          <p:cNvPr id="429097" name="Group 41"/>
          <p:cNvGrpSpPr>
            <a:grpSpLocks/>
          </p:cNvGrpSpPr>
          <p:nvPr/>
        </p:nvGrpSpPr>
        <p:grpSpPr bwMode="auto">
          <a:xfrm>
            <a:off x="7696200" y="2286012"/>
            <a:ext cx="685800" cy="538167"/>
            <a:chOff x="192" y="1824"/>
            <a:chExt cx="432" cy="339"/>
          </a:xfrm>
        </p:grpSpPr>
        <p:sp>
          <p:nvSpPr>
            <p:cNvPr id="429098" name="Oval 42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29099" name="Text Box 43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2400" b="1"/>
                <a:t>k</a:t>
              </a:r>
              <a:r>
                <a:rPr lang="en-US" sz="2400" b="1" baseline="-25000"/>
                <a:t>1</a:t>
              </a:r>
            </a:p>
          </p:txBody>
        </p:sp>
      </p:grpSp>
      <p:grpSp>
        <p:nvGrpSpPr>
          <p:cNvPr id="429100" name="Group 44"/>
          <p:cNvGrpSpPr>
            <a:grpSpLocks/>
          </p:cNvGrpSpPr>
          <p:nvPr/>
        </p:nvGrpSpPr>
        <p:grpSpPr bwMode="auto">
          <a:xfrm>
            <a:off x="5181600" y="3429000"/>
            <a:ext cx="685800" cy="533400"/>
            <a:chOff x="192" y="1824"/>
            <a:chExt cx="432" cy="336"/>
          </a:xfrm>
        </p:grpSpPr>
        <p:sp>
          <p:nvSpPr>
            <p:cNvPr id="429101" name="Oval 45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29102" name="Text Box 46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 sz="2400"/>
                <a:t>k</a:t>
              </a:r>
              <a:r>
                <a:rPr lang="en-US" sz="2400" baseline="-25000"/>
                <a:t>2</a:t>
              </a:r>
            </a:p>
          </p:txBody>
        </p:sp>
      </p:grpSp>
      <p:grpSp>
        <p:nvGrpSpPr>
          <p:cNvPr id="429103" name="Group 47"/>
          <p:cNvGrpSpPr>
            <a:grpSpLocks/>
          </p:cNvGrpSpPr>
          <p:nvPr/>
        </p:nvGrpSpPr>
        <p:grpSpPr bwMode="auto">
          <a:xfrm>
            <a:off x="4953000" y="4343400"/>
            <a:ext cx="685800" cy="533400"/>
            <a:chOff x="192" y="1824"/>
            <a:chExt cx="432" cy="336"/>
          </a:xfrm>
        </p:grpSpPr>
        <p:sp>
          <p:nvSpPr>
            <p:cNvPr id="429104" name="Oval 48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29105" name="Text Box 49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 sz="2400" b="1"/>
                <a:t>k</a:t>
              </a:r>
              <a:r>
                <a:rPr lang="en-US" sz="2400" b="1" baseline="-25000"/>
                <a:t>2</a:t>
              </a:r>
            </a:p>
          </p:txBody>
        </p:sp>
      </p:grpSp>
      <p:grpSp>
        <p:nvGrpSpPr>
          <p:cNvPr id="429106" name="Group 50"/>
          <p:cNvGrpSpPr>
            <a:grpSpLocks/>
          </p:cNvGrpSpPr>
          <p:nvPr/>
        </p:nvGrpSpPr>
        <p:grpSpPr bwMode="auto">
          <a:xfrm>
            <a:off x="5943600" y="2286012"/>
            <a:ext cx="685800" cy="538167"/>
            <a:chOff x="192" y="1824"/>
            <a:chExt cx="432" cy="339"/>
          </a:xfrm>
        </p:grpSpPr>
        <p:sp>
          <p:nvSpPr>
            <p:cNvPr id="429107" name="Oval 51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29108" name="Text Box 52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2400"/>
                <a:t>k</a:t>
              </a:r>
              <a:r>
                <a:rPr lang="en-US" sz="2400" baseline="-25000"/>
                <a:t>1</a:t>
              </a:r>
            </a:p>
          </p:txBody>
        </p:sp>
      </p:grpSp>
      <p:grpSp>
        <p:nvGrpSpPr>
          <p:cNvPr id="429109" name="Group 53"/>
          <p:cNvGrpSpPr>
            <a:grpSpLocks/>
          </p:cNvGrpSpPr>
          <p:nvPr/>
        </p:nvGrpSpPr>
        <p:grpSpPr bwMode="auto">
          <a:xfrm>
            <a:off x="7239000" y="5029200"/>
            <a:ext cx="685800" cy="533400"/>
            <a:chOff x="192" y="1824"/>
            <a:chExt cx="432" cy="336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429110" name="Oval 5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29111" name="Text Box 5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 sz="2400"/>
                <a:t>k</a:t>
              </a:r>
              <a:r>
                <a:rPr lang="en-US" sz="2400" baseline="-25000"/>
                <a:t>3</a:t>
              </a:r>
            </a:p>
          </p:txBody>
        </p:sp>
      </p:grpSp>
      <p:grpSp>
        <p:nvGrpSpPr>
          <p:cNvPr id="429112" name="Group 56"/>
          <p:cNvGrpSpPr>
            <a:grpSpLocks/>
          </p:cNvGrpSpPr>
          <p:nvPr/>
        </p:nvGrpSpPr>
        <p:grpSpPr bwMode="auto">
          <a:xfrm>
            <a:off x="7848600" y="4038600"/>
            <a:ext cx="685800" cy="533400"/>
            <a:chOff x="192" y="1824"/>
            <a:chExt cx="432" cy="336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429113" name="Oval 57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29114" name="Text Box 58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 sz="2400" b="1"/>
                <a:t>k</a:t>
              </a:r>
              <a:r>
                <a:rPr lang="en-US" sz="2400" b="1" baseline="-2500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549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9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BCF35-7707-464F-8329-FA2618885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K-means example, step 4</a:t>
            </a:r>
          </a:p>
        </p:txBody>
      </p:sp>
      <p:sp>
        <p:nvSpPr>
          <p:cNvPr id="46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933451" cy="304800"/>
          </a:xfrm>
          <a:prstGeom prst="rect">
            <a:avLst/>
          </a:prstGeom>
        </p:spPr>
        <p:txBody>
          <a:bodyPr/>
          <a:lstStyle/>
          <a:p>
            <a:fld id="{36D3C5F6-AB22-324F-B2CD-CEA2E1A6FDC7}" type="slidenum">
              <a:rPr lang="en-US"/>
              <a:pPr/>
              <a:t>22</a:t>
            </a:fld>
            <a:endParaRPr lang="en-US"/>
          </a:p>
        </p:txBody>
      </p:sp>
      <p:sp>
        <p:nvSpPr>
          <p:cNvPr id="430083" name="AutoShape 3"/>
          <p:cNvSpPr>
            <a:spLocks noChangeArrowheads="1"/>
          </p:cNvSpPr>
          <p:nvPr/>
        </p:nvSpPr>
        <p:spPr bwMode="auto">
          <a:xfrm>
            <a:off x="4724400" y="4648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0084" name="AutoShape 4"/>
          <p:cNvSpPr>
            <a:spLocks noChangeArrowheads="1"/>
          </p:cNvSpPr>
          <p:nvPr/>
        </p:nvSpPr>
        <p:spPr bwMode="auto">
          <a:xfrm>
            <a:off x="4876800" y="4876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0085" name="AutoShape 5"/>
          <p:cNvSpPr>
            <a:spLocks noChangeArrowheads="1"/>
          </p:cNvSpPr>
          <p:nvPr/>
        </p:nvSpPr>
        <p:spPr bwMode="auto">
          <a:xfrm>
            <a:off x="46482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0086" name="AutoShape 6"/>
          <p:cNvSpPr>
            <a:spLocks noChangeArrowheads="1"/>
          </p:cNvSpPr>
          <p:nvPr/>
        </p:nvSpPr>
        <p:spPr bwMode="auto">
          <a:xfrm>
            <a:off x="4419600" y="4419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0087" name="AutoShape 7"/>
          <p:cNvSpPr>
            <a:spLocks noChangeArrowheads="1"/>
          </p:cNvSpPr>
          <p:nvPr/>
        </p:nvSpPr>
        <p:spPr bwMode="auto">
          <a:xfrm>
            <a:off x="44196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0088" name="AutoShape 8"/>
          <p:cNvSpPr>
            <a:spLocks noChangeArrowheads="1"/>
          </p:cNvSpPr>
          <p:nvPr/>
        </p:nvSpPr>
        <p:spPr bwMode="auto">
          <a:xfrm>
            <a:off x="4419600" y="3581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0089" name="AutoShape 9"/>
          <p:cNvSpPr>
            <a:spLocks noChangeArrowheads="1"/>
          </p:cNvSpPr>
          <p:nvPr/>
        </p:nvSpPr>
        <p:spPr bwMode="auto">
          <a:xfrm>
            <a:off x="44196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0090" name="AutoShape 10"/>
          <p:cNvSpPr>
            <a:spLocks noChangeArrowheads="1"/>
          </p:cNvSpPr>
          <p:nvPr/>
        </p:nvSpPr>
        <p:spPr bwMode="auto">
          <a:xfrm>
            <a:off x="3962400" y="4114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0091" name="AutoShape 11"/>
          <p:cNvSpPr>
            <a:spLocks noChangeArrowheads="1"/>
          </p:cNvSpPr>
          <p:nvPr/>
        </p:nvSpPr>
        <p:spPr bwMode="auto">
          <a:xfrm>
            <a:off x="6096000" y="38100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0092" name="AutoShape 12"/>
          <p:cNvSpPr>
            <a:spLocks noChangeArrowheads="1"/>
          </p:cNvSpPr>
          <p:nvPr/>
        </p:nvSpPr>
        <p:spPr bwMode="auto">
          <a:xfrm>
            <a:off x="8229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0093" name="AutoShape 13"/>
          <p:cNvSpPr>
            <a:spLocks noChangeArrowheads="1"/>
          </p:cNvSpPr>
          <p:nvPr/>
        </p:nvSpPr>
        <p:spPr bwMode="auto">
          <a:xfrm>
            <a:off x="8686800" y="1905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0094" name="AutoShape 14"/>
          <p:cNvSpPr>
            <a:spLocks noChangeArrowheads="1"/>
          </p:cNvSpPr>
          <p:nvPr/>
        </p:nvSpPr>
        <p:spPr bwMode="auto">
          <a:xfrm>
            <a:off x="85344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0095" name="AutoShape 15"/>
          <p:cNvSpPr>
            <a:spLocks noChangeArrowheads="1"/>
          </p:cNvSpPr>
          <p:nvPr/>
        </p:nvSpPr>
        <p:spPr bwMode="auto">
          <a:xfrm>
            <a:off x="8382000" y="2209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0096" name="AutoShape 16"/>
          <p:cNvSpPr>
            <a:spLocks noChangeArrowheads="1"/>
          </p:cNvSpPr>
          <p:nvPr/>
        </p:nvSpPr>
        <p:spPr bwMode="auto">
          <a:xfrm>
            <a:off x="8686800" y="2362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0097" name="AutoShape 17"/>
          <p:cNvSpPr>
            <a:spLocks noChangeArrowheads="1"/>
          </p:cNvSpPr>
          <p:nvPr/>
        </p:nvSpPr>
        <p:spPr bwMode="auto">
          <a:xfrm>
            <a:off x="8991600" y="2743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0098" name="AutoShape 18"/>
          <p:cNvSpPr>
            <a:spLocks noChangeArrowheads="1"/>
          </p:cNvSpPr>
          <p:nvPr/>
        </p:nvSpPr>
        <p:spPr bwMode="auto">
          <a:xfrm>
            <a:off x="72390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0099" name="AutoShape 19"/>
          <p:cNvSpPr>
            <a:spLocks noChangeArrowheads="1"/>
          </p:cNvSpPr>
          <p:nvPr/>
        </p:nvSpPr>
        <p:spPr bwMode="auto">
          <a:xfrm>
            <a:off x="7543800" y="32766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0100" name="AutoShape 20"/>
          <p:cNvSpPr>
            <a:spLocks noChangeArrowheads="1"/>
          </p:cNvSpPr>
          <p:nvPr/>
        </p:nvSpPr>
        <p:spPr bwMode="auto">
          <a:xfrm>
            <a:off x="7543800" y="48006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0101" name="AutoShape 21"/>
          <p:cNvSpPr>
            <a:spLocks noChangeArrowheads="1"/>
          </p:cNvSpPr>
          <p:nvPr/>
        </p:nvSpPr>
        <p:spPr bwMode="auto">
          <a:xfrm>
            <a:off x="7924800" y="51054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0102" name="AutoShape 22"/>
          <p:cNvSpPr>
            <a:spLocks noChangeArrowheads="1"/>
          </p:cNvSpPr>
          <p:nvPr/>
        </p:nvSpPr>
        <p:spPr bwMode="auto">
          <a:xfrm>
            <a:off x="8305800" y="43434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0103" name="AutoShape 23"/>
          <p:cNvSpPr>
            <a:spLocks noChangeArrowheads="1"/>
          </p:cNvSpPr>
          <p:nvPr/>
        </p:nvSpPr>
        <p:spPr bwMode="auto">
          <a:xfrm>
            <a:off x="7467600" y="37338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0104" name="AutoShape 24"/>
          <p:cNvSpPr>
            <a:spLocks noChangeArrowheads="1"/>
          </p:cNvSpPr>
          <p:nvPr/>
        </p:nvSpPr>
        <p:spPr bwMode="auto">
          <a:xfrm>
            <a:off x="6705600" y="41910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0105" name="AutoShape 25"/>
          <p:cNvSpPr>
            <a:spLocks noChangeArrowheads="1"/>
          </p:cNvSpPr>
          <p:nvPr/>
        </p:nvSpPr>
        <p:spPr bwMode="auto">
          <a:xfrm>
            <a:off x="8686800" y="46482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0106" name="AutoShape 26"/>
          <p:cNvSpPr>
            <a:spLocks noChangeArrowheads="1"/>
          </p:cNvSpPr>
          <p:nvPr/>
        </p:nvSpPr>
        <p:spPr bwMode="auto">
          <a:xfrm>
            <a:off x="8534400" y="50292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0107" name="AutoShape 27"/>
          <p:cNvSpPr>
            <a:spLocks noChangeArrowheads="1"/>
          </p:cNvSpPr>
          <p:nvPr/>
        </p:nvSpPr>
        <p:spPr bwMode="auto">
          <a:xfrm>
            <a:off x="8382000" y="40386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0108" name="AutoShape 28"/>
          <p:cNvSpPr>
            <a:spLocks noChangeArrowheads="1"/>
          </p:cNvSpPr>
          <p:nvPr/>
        </p:nvSpPr>
        <p:spPr bwMode="auto">
          <a:xfrm>
            <a:off x="8991600" y="52578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0109" name="AutoShape 29"/>
          <p:cNvSpPr>
            <a:spLocks noChangeArrowheads="1"/>
          </p:cNvSpPr>
          <p:nvPr/>
        </p:nvSpPr>
        <p:spPr bwMode="auto">
          <a:xfrm>
            <a:off x="8153400" y="2590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grpSp>
        <p:nvGrpSpPr>
          <p:cNvPr id="430110" name="Group 30"/>
          <p:cNvGrpSpPr>
            <a:grpSpLocks/>
          </p:cNvGrpSpPr>
          <p:nvPr/>
        </p:nvGrpSpPr>
        <p:grpSpPr bwMode="auto">
          <a:xfrm>
            <a:off x="3260725" y="1447804"/>
            <a:ext cx="6569075" cy="4846638"/>
            <a:chOff x="1094" y="912"/>
            <a:chExt cx="4138" cy="3053"/>
          </a:xfrm>
        </p:grpSpPr>
        <p:grpSp>
          <p:nvGrpSpPr>
            <p:cNvPr id="430111" name="Group 31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30112" name="Line 32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430113" name="Line 33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  <p:sp>
          <p:nvSpPr>
            <p:cNvPr id="430114" name="Text Box 34"/>
            <p:cNvSpPr txBox="1">
              <a:spLocks noChangeArrowheads="1"/>
            </p:cNvSpPr>
            <p:nvPr/>
          </p:nvSpPr>
          <p:spPr bwMode="auto">
            <a:xfrm>
              <a:off x="3206" y="3674"/>
              <a:ext cx="25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X</a:t>
              </a:r>
            </a:p>
          </p:txBody>
        </p:sp>
        <p:sp>
          <p:nvSpPr>
            <p:cNvPr id="430115" name="Text Box 35"/>
            <p:cNvSpPr txBox="1">
              <a:spLocks noChangeArrowheads="1"/>
            </p:cNvSpPr>
            <p:nvPr/>
          </p:nvSpPr>
          <p:spPr bwMode="auto">
            <a:xfrm>
              <a:off x="1094" y="1754"/>
              <a:ext cx="25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Y</a:t>
              </a:r>
            </a:p>
          </p:txBody>
        </p:sp>
      </p:grpSp>
      <p:sp>
        <p:nvSpPr>
          <p:cNvPr id="430116" name="Text Box 36"/>
          <p:cNvSpPr txBox="1">
            <a:spLocks noChangeArrowheads="1"/>
          </p:cNvSpPr>
          <p:nvPr/>
        </p:nvSpPr>
        <p:spPr bwMode="auto">
          <a:xfrm>
            <a:off x="1676400" y="2286000"/>
            <a:ext cx="21336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/>
              <a:t>Reassign</a:t>
            </a:r>
          </a:p>
          <a:p>
            <a:r>
              <a:rPr lang="en-US" dirty="0"/>
              <a:t>points </a:t>
            </a:r>
          </a:p>
          <a:p>
            <a:r>
              <a:rPr lang="en-US" dirty="0"/>
              <a:t>closest to a different new cluster center</a:t>
            </a:r>
          </a:p>
          <a:p>
            <a:endParaRPr lang="en-US" dirty="0"/>
          </a:p>
        </p:txBody>
      </p:sp>
      <p:grpSp>
        <p:nvGrpSpPr>
          <p:cNvPr id="430117" name="Group 37"/>
          <p:cNvGrpSpPr>
            <a:grpSpLocks/>
          </p:cNvGrpSpPr>
          <p:nvPr/>
        </p:nvGrpSpPr>
        <p:grpSpPr bwMode="auto">
          <a:xfrm>
            <a:off x="7696200" y="2286012"/>
            <a:ext cx="685800" cy="538167"/>
            <a:chOff x="192" y="1824"/>
            <a:chExt cx="432" cy="339"/>
          </a:xfrm>
        </p:grpSpPr>
        <p:sp>
          <p:nvSpPr>
            <p:cNvPr id="430118" name="Oval 38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30119" name="Text Box 39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2400"/>
                <a:t>k</a:t>
              </a:r>
              <a:r>
                <a:rPr lang="en-US" sz="2400" baseline="-25000"/>
                <a:t>1</a:t>
              </a:r>
            </a:p>
          </p:txBody>
        </p:sp>
      </p:grpSp>
      <p:grpSp>
        <p:nvGrpSpPr>
          <p:cNvPr id="430120" name="Group 40"/>
          <p:cNvGrpSpPr>
            <a:grpSpLocks/>
          </p:cNvGrpSpPr>
          <p:nvPr/>
        </p:nvGrpSpPr>
        <p:grpSpPr bwMode="auto">
          <a:xfrm>
            <a:off x="4953000" y="4343400"/>
            <a:ext cx="685800" cy="533400"/>
            <a:chOff x="192" y="1824"/>
            <a:chExt cx="432" cy="336"/>
          </a:xfrm>
        </p:grpSpPr>
        <p:sp>
          <p:nvSpPr>
            <p:cNvPr id="430121" name="Oval 41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30122" name="Text Box 42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 sz="2400"/>
                <a:t>k</a:t>
              </a:r>
              <a:r>
                <a:rPr lang="en-US" sz="2400" baseline="-25000"/>
                <a:t>2</a:t>
              </a:r>
            </a:p>
          </p:txBody>
        </p:sp>
      </p:grpSp>
      <p:grpSp>
        <p:nvGrpSpPr>
          <p:cNvPr id="430123" name="Group 43"/>
          <p:cNvGrpSpPr>
            <a:grpSpLocks/>
          </p:cNvGrpSpPr>
          <p:nvPr/>
        </p:nvGrpSpPr>
        <p:grpSpPr bwMode="auto">
          <a:xfrm>
            <a:off x="7848600" y="4038600"/>
            <a:ext cx="685800" cy="533400"/>
            <a:chOff x="192" y="1824"/>
            <a:chExt cx="432" cy="336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430124" name="Oval 4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30125" name="Text Box 4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 sz="2400"/>
                <a:t>k</a:t>
              </a:r>
              <a:r>
                <a:rPr lang="en-US" sz="2400" baseline="-2500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852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A6F229-9E2A-7D4D-9A76-1908A5AEE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31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K-means example, step 4 …</a:t>
            </a:r>
          </a:p>
        </p:txBody>
      </p:sp>
      <p:sp>
        <p:nvSpPr>
          <p:cNvPr id="4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933451" cy="304800"/>
          </a:xfrm>
          <a:prstGeom prst="rect">
            <a:avLst/>
          </a:prstGeom>
        </p:spPr>
        <p:txBody>
          <a:bodyPr/>
          <a:lstStyle/>
          <a:p>
            <a:fld id="{B1218208-BF05-BE46-90AB-334A571BB358}" type="slidenum">
              <a:rPr lang="en-US"/>
              <a:pPr/>
              <a:t>23</a:t>
            </a:fld>
            <a:endParaRPr lang="en-US"/>
          </a:p>
        </p:txBody>
      </p:sp>
      <p:sp>
        <p:nvSpPr>
          <p:cNvPr id="431107" name="AutoShape 3"/>
          <p:cNvSpPr>
            <a:spLocks noChangeArrowheads="1"/>
          </p:cNvSpPr>
          <p:nvPr/>
        </p:nvSpPr>
        <p:spPr bwMode="auto">
          <a:xfrm>
            <a:off x="4724400" y="4648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1108" name="AutoShape 4"/>
          <p:cNvSpPr>
            <a:spLocks noChangeArrowheads="1"/>
          </p:cNvSpPr>
          <p:nvPr/>
        </p:nvSpPr>
        <p:spPr bwMode="auto">
          <a:xfrm>
            <a:off x="4876800" y="4876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1109" name="AutoShape 5"/>
          <p:cNvSpPr>
            <a:spLocks noChangeArrowheads="1"/>
          </p:cNvSpPr>
          <p:nvPr/>
        </p:nvSpPr>
        <p:spPr bwMode="auto">
          <a:xfrm>
            <a:off x="46482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1110" name="AutoShape 6"/>
          <p:cNvSpPr>
            <a:spLocks noChangeArrowheads="1"/>
          </p:cNvSpPr>
          <p:nvPr/>
        </p:nvSpPr>
        <p:spPr bwMode="auto">
          <a:xfrm>
            <a:off x="4419600" y="4419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1111" name="AutoShape 7"/>
          <p:cNvSpPr>
            <a:spLocks noChangeArrowheads="1"/>
          </p:cNvSpPr>
          <p:nvPr/>
        </p:nvSpPr>
        <p:spPr bwMode="auto">
          <a:xfrm>
            <a:off x="4419600" y="2057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1112" name="AutoShape 8"/>
          <p:cNvSpPr>
            <a:spLocks noChangeArrowheads="1"/>
          </p:cNvSpPr>
          <p:nvPr/>
        </p:nvSpPr>
        <p:spPr bwMode="auto">
          <a:xfrm>
            <a:off x="4419600" y="3581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1113" name="AutoShape 9"/>
          <p:cNvSpPr>
            <a:spLocks noChangeArrowheads="1"/>
          </p:cNvSpPr>
          <p:nvPr/>
        </p:nvSpPr>
        <p:spPr bwMode="auto">
          <a:xfrm>
            <a:off x="44196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1114" name="AutoShape 10"/>
          <p:cNvSpPr>
            <a:spLocks noChangeArrowheads="1"/>
          </p:cNvSpPr>
          <p:nvPr/>
        </p:nvSpPr>
        <p:spPr bwMode="auto">
          <a:xfrm>
            <a:off x="3962400" y="4114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1115" name="AutoShape 11"/>
          <p:cNvSpPr>
            <a:spLocks noChangeArrowheads="1"/>
          </p:cNvSpPr>
          <p:nvPr/>
        </p:nvSpPr>
        <p:spPr bwMode="auto">
          <a:xfrm>
            <a:off x="6096000" y="38100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1116" name="AutoShape 12"/>
          <p:cNvSpPr>
            <a:spLocks noChangeArrowheads="1"/>
          </p:cNvSpPr>
          <p:nvPr/>
        </p:nvSpPr>
        <p:spPr bwMode="auto">
          <a:xfrm>
            <a:off x="8229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1117" name="AutoShape 13"/>
          <p:cNvSpPr>
            <a:spLocks noChangeArrowheads="1"/>
          </p:cNvSpPr>
          <p:nvPr/>
        </p:nvSpPr>
        <p:spPr bwMode="auto">
          <a:xfrm>
            <a:off x="8686800" y="1905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1118" name="AutoShape 14"/>
          <p:cNvSpPr>
            <a:spLocks noChangeArrowheads="1"/>
          </p:cNvSpPr>
          <p:nvPr/>
        </p:nvSpPr>
        <p:spPr bwMode="auto">
          <a:xfrm>
            <a:off x="85344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1119" name="AutoShape 15"/>
          <p:cNvSpPr>
            <a:spLocks noChangeArrowheads="1"/>
          </p:cNvSpPr>
          <p:nvPr/>
        </p:nvSpPr>
        <p:spPr bwMode="auto">
          <a:xfrm>
            <a:off x="8382000" y="2209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1120" name="AutoShape 16"/>
          <p:cNvSpPr>
            <a:spLocks noChangeArrowheads="1"/>
          </p:cNvSpPr>
          <p:nvPr/>
        </p:nvSpPr>
        <p:spPr bwMode="auto">
          <a:xfrm>
            <a:off x="8686800" y="2362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1121" name="AutoShape 17"/>
          <p:cNvSpPr>
            <a:spLocks noChangeArrowheads="1"/>
          </p:cNvSpPr>
          <p:nvPr/>
        </p:nvSpPr>
        <p:spPr bwMode="auto">
          <a:xfrm>
            <a:off x="8991600" y="2743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1122" name="AutoShape 18"/>
          <p:cNvSpPr>
            <a:spLocks noChangeArrowheads="1"/>
          </p:cNvSpPr>
          <p:nvPr/>
        </p:nvSpPr>
        <p:spPr bwMode="auto">
          <a:xfrm>
            <a:off x="72390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1123" name="AutoShape 19"/>
          <p:cNvSpPr>
            <a:spLocks noChangeArrowheads="1"/>
          </p:cNvSpPr>
          <p:nvPr/>
        </p:nvSpPr>
        <p:spPr bwMode="auto">
          <a:xfrm>
            <a:off x="7543800" y="32766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1124" name="AutoShape 20"/>
          <p:cNvSpPr>
            <a:spLocks noChangeArrowheads="1"/>
          </p:cNvSpPr>
          <p:nvPr/>
        </p:nvSpPr>
        <p:spPr bwMode="auto">
          <a:xfrm>
            <a:off x="7543800" y="48006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1125" name="AutoShape 21"/>
          <p:cNvSpPr>
            <a:spLocks noChangeArrowheads="1"/>
          </p:cNvSpPr>
          <p:nvPr/>
        </p:nvSpPr>
        <p:spPr bwMode="auto">
          <a:xfrm>
            <a:off x="7924800" y="51054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1126" name="AutoShape 22"/>
          <p:cNvSpPr>
            <a:spLocks noChangeArrowheads="1"/>
          </p:cNvSpPr>
          <p:nvPr/>
        </p:nvSpPr>
        <p:spPr bwMode="auto">
          <a:xfrm>
            <a:off x="8305800" y="43434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1127" name="AutoShape 23"/>
          <p:cNvSpPr>
            <a:spLocks noChangeArrowheads="1"/>
          </p:cNvSpPr>
          <p:nvPr/>
        </p:nvSpPr>
        <p:spPr bwMode="auto">
          <a:xfrm>
            <a:off x="7467600" y="37338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1128" name="AutoShape 24"/>
          <p:cNvSpPr>
            <a:spLocks noChangeArrowheads="1"/>
          </p:cNvSpPr>
          <p:nvPr/>
        </p:nvSpPr>
        <p:spPr bwMode="auto">
          <a:xfrm>
            <a:off x="6705600" y="41910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1129" name="AutoShape 25"/>
          <p:cNvSpPr>
            <a:spLocks noChangeArrowheads="1"/>
          </p:cNvSpPr>
          <p:nvPr/>
        </p:nvSpPr>
        <p:spPr bwMode="auto">
          <a:xfrm>
            <a:off x="8686800" y="46482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1130" name="AutoShape 26"/>
          <p:cNvSpPr>
            <a:spLocks noChangeArrowheads="1"/>
          </p:cNvSpPr>
          <p:nvPr/>
        </p:nvSpPr>
        <p:spPr bwMode="auto">
          <a:xfrm>
            <a:off x="8534400" y="50292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1131" name="AutoShape 27"/>
          <p:cNvSpPr>
            <a:spLocks noChangeArrowheads="1"/>
          </p:cNvSpPr>
          <p:nvPr/>
        </p:nvSpPr>
        <p:spPr bwMode="auto">
          <a:xfrm>
            <a:off x="8382000" y="40386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1132" name="AutoShape 28"/>
          <p:cNvSpPr>
            <a:spLocks noChangeArrowheads="1"/>
          </p:cNvSpPr>
          <p:nvPr/>
        </p:nvSpPr>
        <p:spPr bwMode="auto">
          <a:xfrm>
            <a:off x="8991600" y="52578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1133" name="AutoShape 29"/>
          <p:cNvSpPr>
            <a:spLocks noChangeArrowheads="1"/>
          </p:cNvSpPr>
          <p:nvPr/>
        </p:nvSpPr>
        <p:spPr bwMode="auto">
          <a:xfrm>
            <a:off x="8153400" y="2590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grpSp>
        <p:nvGrpSpPr>
          <p:cNvPr id="431134" name="Group 30"/>
          <p:cNvGrpSpPr>
            <a:grpSpLocks/>
          </p:cNvGrpSpPr>
          <p:nvPr/>
        </p:nvGrpSpPr>
        <p:grpSpPr bwMode="auto">
          <a:xfrm>
            <a:off x="3260725" y="1447804"/>
            <a:ext cx="6569075" cy="4846638"/>
            <a:chOff x="1094" y="912"/>
            <a:chExt cx="4138" cy="3053"/>
          </a:xfrm>
        </p:grpSpPr>
        <p:grpSp>
          <p:nvGrpSpPr>
            <p:cNvPr id="431135" name="Group 31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31136" name="Line 32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431137" name="Line 33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  <p:sp>
          <p:nvSpPr>
            <p:cNvPr id="431138" name="Text Box 34"/>
            <p:cNvSpPr txBox="1">
              <a:spLocks noChangeArrowheads="1"/>
            </p:cNvSpPr>
            <p:nvPr/>
          </p:nvSpPr>
          <p:spPr bwMode="auto">
            <a:xfrm>
              <a:off x="3206" y="3674"/>
              <a:ext cx="25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X</a:t>
              </a:r>
            </a:p>
          </p:txBody>
        </p:sp>
        <p:sp>
          <p:nvSpPr>
            <p:cNvPr id="431139" name="Text Box 35"/>
            <p:cNvSpPr txBox="1">
              <a:spLocks noChangeArrowheads="1"/>
            </p:cNvSpPr>
            <p:nvPr/>
          </p:nvSpPr>
          <p:spPr bwMode="auto">
            <a:xfrm>
              <a:off x="1094" y="1754"/>
              <a:ext cx="25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Y</a:t>
              </a:r>
            </a:p>
          </p:txBody>
        </p:sp>
      </p:grpSp>
      <p:sp>
        <p:nvSpPr>
          <p:cNvPr id="431140" name="Text Box 36"/>
          <p:cNvSpPr txBox="1">
            <a:spLocks noChangeArrowheads="1"/>
          </p:cNvSpPr>
          <p:nvPr/>
        </p:nvSpPr>
        <p:spPr bwMode="auto">
          <a:xfrm>
            <a:off x="1676400" y="3816353"/>
            <a:ext cx="1828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b="1" dirty="0"/>
              <a:t>Reassigned Data points</a:t>
            </a:r>
          </a:p>
        </p:txBody>
      </p:sp>
      <p:sp>
        <p:nvSpPr>
          <p:cNvPr id="431141" name="Line 37"/>
          <p:cNvSpPr>
            <a:spLocks noChangeShapeType="1"/>
          </p:cNvSpPr>
          <p:nvPr/>
        </p:nvSpPr>
        <p:spPr bwMode="auto">
          <a:xfrm flipV="1">
            <a:off x="2895600" y="2209800"/>
            <a:ext cx="1524000" cy="1524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1142" name="Line 38"/>
          <p:cNvSpPr>
            <a:spLocks noChangeShapeType="1"/>
          </p:cNvSpPr>
          <p:nvPr/>
        </p:nvSpPr>
        <p:spPr bwMode="auto">
          <a:xfrm>
            <a:off x="2895600" y="3733800"/>
            <a:ext cx="320040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1143" name="Line 39"/>
          <p:cNvSpPr>
            <a:spLocks noChangeShapeType="1"/>
          </p:cNvSpPr>
          <p:nvPr/>
        </p:nvSpPr>
        <p:spPr bwMode="auto">
          <a:xfrm flipV="1">
            <a:off x="2895600" y="3352800"/>
            <a:ext cx="4572000" cy="381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grpSp>
        <p:nvGrpSpPr>
          <p:cNvPr id="431144" name="Group 40"/>
          <p:cNvGrpSpPr>
            <a:grpSpLocks/>
          </p:cNvGrpSpPr>
          <p:nvPr/>
        </p:nvGrpSpPr>
        <p:grpSpPr bwMode="auto">
          <a:xfrm>
            <a:off x="7696200" y="2286012"/>
            <a:ext cx="685800" cy="538167"/>
            <a:chOff x="192" y="1824"/>
            <a:chExt cx="432" cy="339"/>
          </a:xfrm>
        </p:grpSpPr>
        <p:sp>
          <p:nvSpPr>
            <p:cNvPr id="431145" name="Oval 41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31146" name="Text Box 42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2400"/>
                <a:t>k</a:t>
              </a:r>
              <a:r>
                <a:rPr lang="en-US" sz="2400" baseline="-25000"/>
                <a:t>1</a:t>
              </a:r>
            </a:p>
          </p:txBody>
        </p:sp>
      </p:grpSp>
      <p:grpSp>
        <p:nvGrpSpPr>
          <p:cNvPr id="431147" name="Group 43"/>
          <p:cNvGrpSpPr>
            <a:grpSpLocks/>
          </p:cNvGrpSpPr>
          <p:nvPr/>
        </p:nvGrpSpPr>
        <p:grpSpPr bwMode="auto">
          <a:xfrm>
            <a:off x="7848600" y="4038600"/>
            <a:ext cx="685800" cy="533400"/>
            <a:chOff x="192" y="1824"/>
            <a:chExt cx="432" cy="336"/>
          </a:xfrm>
          <a:noFill/>
        </p:grpSpPr>
        <p:sp>
          <p:nvSpPr>
            <p:cNvPr id="431148" name="Oval 4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31149" name="Text Box 4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 sz="2400"/>
                <a:t>k</a:t>
              </a:r>
              <a:r>
                <a:rPr lang="en-US" sz="2400" baseline="-25000"/>
                <a:t>3</a:t>
              </a:r>
            </a:p>
          </p:txBody>
        </p:sp>
      </p:grpSp>
      <p:grpSp>
        <p:nvGrpSpPr>
          <p:cNvPr id="431150" name="Group 46"/>
          <p:cNvGrpSpPr>
            <a:grpSpLocks/>
          </p:cNvGrpSpPr>
          <p:nvPr/>
        </p:nvGrpSpPr>
        <p:grpSpPr bwMode="auto">
          <a:xfrm>
            <a:off x="4953000" y="4343400"/>
            <a:ext cx="685800" cy="533400"/>
            <a:chOff x="192" y="1824"/>
            <a:chExt cx="432" cy="336"/>
          </a:xfrm>
        </p:grpSpPr>
        <p:sp>
          <p:nvSpPr>
            <p:cNvPr id="431151" name="Oval 47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31152" name="Text Box 48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 sz="2400"/>
                <a:t>k</a:t>
              </a:r>
              <a:r>
                <a:rPr lang="en-US" sz="2400" baseline="-2500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173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311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4311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4311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3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3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3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1111" grpId="0" animBg="1"/>
      <p:bldP spid="431115" grpId="0" animBg="1"/>
      <p:bldP spid="431123" grpId="0" animBg="1"/>
      <p:bldP spid="431141" grpId="0" animBg="1"/>
      <p:bldP spid="431142" grpId="0" animBg="1"/>
      <p:bldP spid="43114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D20C2A7-3C8D-ED45-BD92-4B86DFA75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K-means</a:t>
            </a:r>
            <a:r>
              <a:rPr lang="en-US" sz="4000"/>
              <a:t> example, step 4b</a:t>
            </a:r>
          </a:p>
        </p:txBody>
      </p:sp>
      <p:sp>
        <p:nvSpPr>
          <p:cNvPr id="4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933451" cy="304800"/>
          </a:xfrm>
          <a:prstGeom prst="rect">
            <a:avLst/>
          </a:prstGeom>
        </p:spPr>
        <p:txBody>
          <a:bodyPr/>
          <a:lstStyle/>
          <a:p>
            <a:fld id="{868C8AD6-06BC-704F-82F8-5673CFE0F1B3}" type="slidenum">
              <a:rPr lang="en-US"/>
              <a:pPr/>
              <a:t>24</a:t>
            </a:fld>
            <a:endParaRPr lang="en-US"/>
          </a:p>
        </p:txBody>
      </p:sp>
      <p:sp>
        <p:nvSpPr>
          <p:cNvPr id="432131" name="AutoShape 3"/>
          <p:cNvSpPr>
            <a:spLocks noChangeArrowheads="1"/>
          </p:cNvSpPr>
          <p:nvPr/>
        </p:nvSpPr>
        <p:spPr bwMode="auto">
          <a:xfrm>
            <a:off x="4724400" y="4648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2132" name="AutoShape 4"/>
          <p:cNvSpPr>
            <a:spLocks noChangeArrowheads="1"/>
          </p:cNvSpPr>
          <p:nvPr/>
        </p:nvSpPr>
        <p:spPr bwMode="auto">
          <a:xfrm>
            <a:off x="4876800" y="4876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2133" name="AutoShape 5"/>
          <p:cNvSpPr>
            <a:spLocks noChangeArrowheads="1"/>
          </p:cNvSpPr>
          <p:nvPr/>
        </p:nvSpPr>
        <p:spPr bwMode="auto">
          <a:xfrm>
            <a:off x="46482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2134" name="AutoShape 6"/>
          <p:cNvSpPr>
            <a:spLocks noChangeArrowheads="1"/>
          </p:cNvSpPr>
          <p:nvPr/>
        </p:nvSpPr>
        <p:spPr bwMode="auto">
          <a:xfrm>
            <a:off x="4419600" y="4419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2135" name="AutoShape 7"/>
          <p:cNvSpPr>
            <a:spLocks noChangeArrowheads="1"/>
          </p:cNvSpPr>
          <p:nvPr/>
        </p:nvSpPr>
        <p:spPr bwMode="auto">
          <a:xfrm>
            <a:off x="4419600" y="2057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2136" name="AutoShape 8"/>
          <p:cNvSpPr>
            <a:spLocks noChangeArrowheads="1"/>
          </p:cNvSpPr>
          <p:nvPr/>
        </p:nvSpPr>
        <p:spPr bwMode="auto">
          <a:xfrm>
            <a:off x="4419600" y="3581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2137" name="AutoShape 9"/>
          <p:cNvSpPr>
            <a:spLocks noChangeArrowheads="1"/>
          </p:cNvSpPr>
          <p:nvPr/>
        </p:nvSpPr>
        <p:spPr bwMode="auto">
          <a:xfrm>
            <a:off x="44196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2138" name="AutoShape 10"/>
          <p:cNvSpPr>
            <a:spLocks noChangeArrowheads="1"/>
          </p:cNvSpPr>
          <p:nvPr/>
        </p:nvSpPr>
        <p:spPr bwMode="auto">
          <a:xfrm>
            <a:off x="3962400" y="4114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2139" name="AutoShape 11"/>
          <p:cNvSpPr>
            <a:spLocks noChangeArrowheads="1"/>
          </p:cNvSpPr>
          <p:nvPr/>
        </p:nvSpPr>
        <p:spPr bwMode="auto">
          <a:xfrm>
            <a:off x="6096000" y="38100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2140" name="AutoShape 12"/>
          <p:cNvSpPr>
            <a:spLocks noChangeArrowheads="1"/>
          </p:cNvSpPr>
          <p:nvPr/>
        </p:nvSpPr>
        <p:spPr bwMode="auto">
          <a:xfrm>
            <a:off x="8229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2141" name="AutoShape 13"/>
          <p:cNvSpPr>
            <a:spLocks noChangeArrowheads="1"/>
          </p:cNvSpPr>
          <p:nvPr/>
        </p:nvSpPr>
        <p:spPr bwMode="auto">
          <a:xfrm>
            <a:off x="8686800" y="1905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2142" name="AutoShape 14"/>
          <p:cNvSpPr>
            <a:spLocks noChangeArrowheads="1"/>
          </p:cNvSpPr>
          <p:nvPr/>
        </p:nvSpPr>
        <p:spPr bwMode="auto">
          <a:xfrm>
            <a:off x="85344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2143" name="AutoShape 15"/>
          <p:cNvSpPr>
            <a:spLocks noChangeArrowheads="1"/>
          </p:cNvSpPr>
          <p:nvPr/>
        </p:nvSpPr>
        <p:spPr bwMode="auto">
          <a:xfrm>
            <a:off x="8382000" y="2209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2144" name="AutoShape 16"/>
          <p:cNvSpPr>
            <a:spLocks noChangeArrowheads="1"/>
          </p:cNvSpPr>
          <p:nvPr/>
        </p:nvSpPr>
        <p:spPr bwMode="auto">
          <a:xfrm>
            <a:off x="8686800" y="2362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2145" name="AutoShape 17"/>
          <p:cNvSpPr>
            <a:spLocks noChangeArrowheads="1"/>
          </p:cNvSpPr>
          <p:nvPr/>
        </p:nvSpPr>
        <p:spPr bwMode="auto">
          <a:xfrm>
            <a:off x="8991600" y="2743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2146" name="AutoShape 18"/>
          <p:cNvSpPr>
            <a:spLocks noChangeArrowheads="1"/>
          </p:cNvSpPr>
          <p:nvPr/>
        </p:nvSpPr>
        <p:spPr bwMode="auto">
          <a:xfrm>
            <a:off x="72390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2147" name="AutoShape 19"/>
          <p:cNvSpPr>
            <a:spLocks noChangeArrowheads="1"/>
          </p:cNvSpPr>
          <p:nvPr/>
        </p:nvSpPr>
        <p:spPr bwMode="auto">
          <a:xfrm>
            <a:off x="7543800" y="32766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2148" name="AutoShape 20"/>
          <p:cNvSpPr>
            <a:spLocks noChangeArrowheads="1"/>
          </p:cNvSpPr>
          <p:nvPr/>
        </p:nvSpPr>
        <p:spPr bwMode="auto">
          <a:xfrm>
            <a:off x="7543800" y="48006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2149" name="AutoShape 21"/>
          <p:cNvSpPr>
            <a:spLocks noChangeArrowheads="1"/>
          </p:cNvSpPr>
          <p:nvPr/>
        </p:nvSpPr>
        <p:spPr bwMode="auto">
          <a:xfrm>
            <a:off x="7924800" y="51054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2150" name="AutoShape 22"/>
          <p:cNvSpPr>
            <a:spLocks noChangeArrowheads="1"/>
          </p:cNvSpPr>
          <p:nvPr/>
        </p:nvSpPr>
        <p:spPr bwMode="auto">
          <a:xfrm>
            <a:off x="8305800" y="43434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2151" name="AutoShape 23"/>
          <p:cNvSpPr>
            <a:spLocks noChangeArrowheads="1"/>
          </p:cNvSpPr>
          <p:nvPr/>
        </p:nvSpPr>
        <p:spPr bwMode="auto">
          <a:xfrm>
            <a:off x="7467600" y="37338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2152" name="AutoShape 24"/>
          <p:cNvSpPr>
            <a:spLocks noChangeArrowheads="1"/>
          </p:cNvSpPr>
          <p:nvPr/>
        </p:nvSpPr>
        <p:spPr bwMode="auto">
          <a:xfrm>
            <a:off x="6705600" y="41910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2153" name="AutoShape 25"/>
          <p:cNvSpPr>
            <a:spLocks noChangeArrowheads="1"/>
          </p:cNvSpPr>
          <p:nvPr/>
        </p:nvSpPr>
        <p:spPr bwMode="auto">
          <a:xfrm>
            <a:off x="8686800" y="46482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2154" name="AutoShape 26"/>
          <p:cNvSpPr>
            <a:spLocks noChangeArrowheads="1"/>
          </p:cNvSpPr>
          <p:nvPr/>
        </p:nvSpPr>
        <p:spPr bwMode="auto">
          <a:xfrm>
            <a:off x="8534400" y="50292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2155" name="AutoShape 27"/>
          <p:cNvSpPr>
            <a:spLocks noChangeArrowheads="1"/>
          </p:cNvSpPr>
          <p:nvPr/>
        </p:nvSpPr>
        <p:spPr bwMode="auto">
          <a:xfrm>
            <a:off x="8382000" y="40386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2156" name="AutoShape 28"/>
          <p:cNvSpPr>
            <a:spLocks noChangeArrowheads="1"/>
          </p:cNvSpPr>
          <p:nvPr/>
        </p:nvSpPr>
        <p:spPr bwMode="auto">
          <a:xfrm>
            <a:off x="8991600" y="52578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2157" name="AutoShape 29"/>
          <p:cNvSpPr>
            <a:spLocks noChangeArrowheads="1"/>
          </p:cNvSpPr>
          <p:nvPr/>
        </p:nvSpPr>
        <p:spPr bwMode="auto">
          <a:xfrm>
            <a:off x="8153400" y="2590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2158" name="Line 30"/>
          <p:cNvSpPr>
            <a:spLocks noChangeShapeType="1"/>
          </p:cNvSpPr>
          <p:nvPr/>
        </p:nvSpPr>
        <p:spPr bwMode="auto">
          <a:xfrm flipH="1" flipV="1">
            <a:off x="4572000" y="4114800"/>
            <a:ext cx="304800" cy="228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400"/>
          </a:p>
        </p:txBody>
      </p:sp>
      <p:sp>
        <p:nvSpPr>
          <p:cNvPr id="432159" name="Line 31"/>
          <p:cNvSpPr>
            <a:spLocks noChangeShapeType="1"/>
          </p:cNvSpPr>
          <p:nvPr/>
        </p:nvSpPr>
        <p:spPr bwMode="auto">
          <a:xfrm flipH="1">
            <a:off x="7696200" y="4267200"/>
            <a:ext cx="152400" cy="381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400"/>
          </a:p>
        </p:txBody>
      </p:sp>
      <p:sp>
        <p:nvSpPr>
          <p:cNvPr id="432160" name="Line 32"/>
          <p:cNvSpPr>
            <a:spLocks noChangeShapeType="1"/>
          </p:cNvSpPr>
          <p:nvPr/>
        </p:nvSpPr>
        <p:spPr bwMode="auto">
          <a:xfrm>
            <a:off x="8001000" y="2286000"/>
            <a:ext cx="3048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400"/>
          </a:p>
        </p:txBody>
      </p:sp>
      <p:grpSp>
        <p:nvGrpSpPr>
          <p:cNvPr id="432161" name="Group 33"/>
          <p:cNvGrpSpPr>
            <a:grpSpLocks/>
          </p:cNvGrpSpPr>
          <p:nvPr/>
        </p:nvGrpSpPr>
        <p:grpSpPr bwMode="auto">
          <a:xfrm>
            <a:off x="3260725" y="1447804"/>
            <a:ext cx="6569075" cy="4846638"/>
            <a:chOff x="1094" y="912"/>
            <a:chExt cx="4138" cy="3053"/>
          </a:xfrm>
        </p:grpSpPr>
        <p:grpSp>
          <p:nvGrpSpPr>
            <p:cNvPr id="432162" name="Group 34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32163" name="Line 35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432164" name="Line 36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  <p:sp>
          <p:nvSpPr>
            <p:cNvPr id="432165" name="Text Box 37"/>
            <p:cNvSpPr txBox="1">
              <a:spLocks noChangeArrowheads="1"/>
            </p:cNvSpPr>
            <p:nvPr/>
          </p:nvSpPr>
          <p:spPr bwMode="auto">
            <a:xfrm>
              <a:off x="3206" y="3674"/>
              <a:ext cx="25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X</a:t>
              </a:r>
            </a:p>
          </p:txBody>
        </p:sp>
        <p:sp>
          <p:nvSpPr>
            <p:cNvPr id="432166" name="Text Box 38"/>
            <p:cNvSpPr txBox="1">
              <a:spLocks noChangeArrowheads="1"/>
            </p:cNvSpPr>
            <p:nvPr/>
          </p:nvSpPr>
          <p:spPr bwMode="auto">
            <a:xfrm>
              <a:off x="1094" y="1754"/>
              <a:ext cx="25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Y</a:t>
              </a:r>
            </a:p>
          </p:txBody>
        </p:sp>
      </p:grpSp>
      <p:sp>
        <p:nvSpPr>
          <p:cNvPr id="432167" name="Text Box 39"/>
          <p:cNvSpPr txBox="1">
            <a:spLocks noChangeArrowheads="1"/>
          </p:cNvSpPr>
          <p:nvPr/>
        </p:nvSpPr>
        <p:spPr bwMode="auto">
          <a:xfrm>
            <a:off x="1828800" y="3276601"/>
            <a:ext cx="18288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/>
              <a:t>re-compute cluster means</a:t>
            </a:r>
          </a:p>
        </p:txBody>
      </p:sp>
      <p:grpSp>
        <p:nvGrpSpPr>
          <p:cNvPr id="432168" name="Group 40"/>
          <p:cNvGrpSpPr>
            <a:grpSpLocks/>
          </p:cNvGrpSpPr>
          <p:nvPr/>
        </p:nvGrpSpPr>
        <p:grpSpPr bwMode="auto">
          <a:xfrm>
            <a:off x="7696200" y="2286012"/>
            <a:ext cx="685800" cy="538167"/>
            <a:chOff x="192" y="1824"/>
            <a:chExt cx="432" cy="339"/>
          </a:xfrm>
        </p:grpSpPr>
        <p:sp>
          <p:nvSpPr>
            <p:cNvPr id="432169" name="Oval 41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32170" name="Text Box 42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2400"/>
                <a:t>k</a:t>
              </a:r>
              <a:r>
                <a:rPr lang="en-US" sz="2400" baseline="-25000"/>
                <a:t>1</a:t>
              </a:r>
            </a:p>
          </p:txBody>
        </p:sp>
      </p:grpSp>
      <p:grpSp>
        <p:nvGrpSpPr>
          <p:cNvPr id="432171" name="Group 43"/>
          <p:cNvGrpSpPr>
            <a:grpSpLocks/>
          </p:cNvGrpSpPr>
          <p:nvPr/>
        </p:nvGrpSpPr>
        <p:grpSpPr bwMode="auto">
          <a:xfrm>
            <a:off x="7848600" y="4038600"/>
            <a:ext cx="685800" cy="533400"/>
            <a:chOff x="192" y="1824"/>
            <a:chExt cx="432" cy="336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432172" name="Oval 4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32173" name="Text Box 4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 sz="2400"/>
                <a:t>k</a:t>
              </a:r>
              <a:r>
                <a:rPr lang="en-US" sz="2400" baseline="-25000"/>
                <a:t>3</a:t>
              </a:r>
            </a:p>
          </p:txBody>
        </p:sp>
      </p:grpSp>
      <p:grpSp>
        <p:nvGrpSpPr>
          <p:cNvPr id="432174" name="Group 46"/>
          <p:cNvGrpSpPr>
            <a:grpSpLocks/>
          </p:cNvGrpSpPr>
          <p:nvPr/>
        </p:nvGrpSpPr>
        <p:grpSpPr bwMode="auto">
          <a:xfrm>
            <a:off x="4953000" y="4343400"/>
            <a:ext cx="685800" cy="533400"/>
            <a:chOff x="192" y="1824"/>
            <a:chExt cx="432" cy="336"/>
          </a:xfrm>
        </p:grpSpPr>
        <p:sp>
          <p:nvSpPr>
            <p:cNvPr id="432175" name="Oval 47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32176" name="Text Box 48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 sz="2400"/>
                <a:t>k</a:t>
              </a:r>
              <a:r>
                <a:rPr lang="en-US" sz="2400" baseline="-2500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919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AA3968-CDD8-6240-93C5-D4891470C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K-means</a:t>
            </a:r>
            <a:r>
              <a:rPr lang="en-US" sz="4000"/>
              <a:t> example, step 5</a:t>
            </a:r>
          </a:p>
        </p:txBody>
      </p:sp>
      <p:sp>
        <p:nvSpPr>
          <p:cNvPr id="46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933451" cy="304800"/>
          </a:xfrm>
          <a:prstGeom prst="rect">
            <a:avLst/>
          </a:prstGeom>
        </p:spPr>
        <p:txBody>
          <a:bodyPr/>
          <a:lstStyle/>
          <a:p>
            <a:fld id="{7DDFBD2B-295C-0246-9B25-79512A7D40FE}" type="slidenum">
              <a:rPr lang="en-US"/>
              <a:pPr/>
              <a:t>25</a:t>
            </a:fld>
            <a:endParaRPr lang="en-US"/>
          </a:p>
        </p:txBody>
      </p:sp>
      <p:sp>
        <p:nvSpPr>
          <p:cNvPr id="433155" name="AutoShape 3"/>
          <p:cNvSpPr>
            <a:spLocks noChangeArrowheads="1"/>
          </p:cNvSpPr>
          <p:nvPr/>
        </p:nvSpPr>
        <p:spPr bwMode="auto">
          <a:xfrm>
            <a:off x="4724400" y="4648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3156" name="AutoShape 4"/>
          <p:cNvSpPr>
            <a:spLocks noChangeArrowheads="1"/>
          </p:cNvSpPr>
          <p:nvPr/>
        </p:nvSpPr>
        <p:spPr bwMode="auto">
          <a:xfrm>
            <a:off x="4876800" y="4876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3157" name="AutoShape 5"/>
          <p:cNvSpPr>
            <a:spLocks noChangeArrowheads="1"/>
          </p:cNvSpPr>
          <p:nvPr/>
        </p:nvSpPr>
        <p:spPr bwMode="auto">
          <a:xfrm>
            <a:off x="46482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3158" name="AutoShape 6"/>
          <p:cNvSpPr>
            <a:spLocks noChangeArrowheads="1"/>
          </p:cNvSpPr>
          <p:nvPr/>
        </p:nvSpPr>
        <p:spPr bwMode="auto">
          <a:xfrm>
            <a:off x="4419600" y="4419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3159" name="AutoShape 7"/>
          <p:cNvSpPr>
            <a:spLocks noChangeArrowheads="1"/>
          </p:cNvSpPr>
          <p:nvPr/>
        </p:nvSpPr>
        <p:spPr bwMode="auto">
          <a:xfrm>
            <a:off x="4419600" y="2057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3160" name="AutoShape 8"/>
          <p:cNvSpPr>
            <a:spLocks noChangeArrowheads="1"/>
          </p:cNvSpPr>
          <p:nvPr/>
        </p:nvSpPr>
        <p:spPr bwMode="auto">
          <a:xfrm>
            <a:off x="4419600" y="3581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3161" name="AutoShape 9"/>
          <p:cNvSpPr>
            <a:spLocks noChangeArrowheads="1"/>
          </p:cNvSpPr>
          <p:nvPr/>
        </p:nvSpPr>
        <p:spPr bwMode="auto">
          <a:xfrm>
            <a:off x="44196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3162" name="AutoShape 10"/>
          <p:cNvSpPr>
            <a:spLocks noChangeArrowheads="1"/>
          </p:cNvSpPr>
          <p:nvPr/>
        </p:nvSpPr>
        <p:spPr bwMode="auto">
          <a:xfrm>
            <a:off x="3962400" y="4114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3163" name="AutoShape 11"/>
          <p:cNvSpPr>
            <a:spLocks noChangeArrowheads="1"/>
          </p:cNvSpPr>
          <p:nvPr/>
        </p:nvSpPr>
        <p:spPr bwMode="auto">
          <a:xfrm>
            <a:off x="6096000" y="38100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3164" name="AutoShape 12"/>
          <p:cNvSpPr>
            <a:spLocks noChangeArrowheads="1"/>
          </p:cNvSpPr>
          <p:nvPr/>
        </p:nvSpPr>
        <p:spPr bwMode="auto">
          <a:xfrm>
            <a:off x="8229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3165" name="AutoShape 13"/>
          <p:cNvSpPr>
            <a:spLocks noChangeArrowheads="1"/>
          </p:cNvSpPr>
          <p:nvPr/>
        </p:nvSpPr>
        <p:spPr bwMode="auto">
          <a:xfrm>
            <a:off x="8686800" y="1905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3166" name="AutoShape 14"/>
          <p:cNvSpPr>
            <a:spLocks noChangeArrowheads="1"/>
          </p:cNvSpPr>
          <p:nvPr/>
        </p:nvSpPr>
        <p:spPr bwMode="auto">
          <a:xfrm>
            <a:off x="85344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3167" name="AutoShape 15"/>
          <p:cNvSpPr>
            <a:spLocks noChangeArrowheads="1"/>
          </p:cNvSpPr>
          <p:nvPr/>
        </p:nvSpPr>
        <p:spPr bwMode="auto">
          <a:xfrm>
            <a:off x="8382000" y="2209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3168" name="AutoShape 16"/>
          <p:cNvSpPr>
            <a:spLocks noChangeArrowheads="1"/>
          </p:cNvSpPr>
          <p:nvPr/>
        </p:nvSpPr>
        <p:spPr bwMode="auto">
          <a:xfrm>
            <a:off x="8686800" y="2362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3169" name="AutoShape 17"/>
          <p:cNvSpPr>
            <a:spLocks noChangeArrowheads="1"/>
          </p:cNvSpPr>
          <p:nvPr/>
        </p:nvSpPr>
        <p:spPr bwMode="auto">
          <a:xfrm>
            <a:off x="8991600" y="2743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3170" name="AutoShape 18"/>
          <p:cNvSpPr>
            <a:spLocks noChangeArrowheads="1"/>
          </p:cNvSpPr>
          <p:nvPr/>
        </p:nvSpPr>
        <p:spPr bwMode="auto">
          <a:xfrm>
            <a:off x="72390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3171" name="AutoShape 19"/>
          <p:cNvSpPr>
            <a:spLocks noChangeArrowheads="1"/>
          </p:cNvSpPr>
          <p:nvPr/>
        </p:nvSpPr>
        <p:spPr bwMode="auto">
          <a:xfrm>
            <a:off x="7543800" y="32766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3172" name="AutoShape 20"/>
          <p:cNvSpPr>
            <a:spLocks noChangeArrowheads="1"/>
          </p:cNvSpPr>
          <p:nvPr/>
        </p:nvSpPr>
        <p:spPr bwMode="auto">
          <a:xfrm>
            <a:off x="7543800" y="48006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3173" name="AutoShape 21"/>
          <p:cNvSpPr>
            <a:spLocks noChangeArrowheads="1"/>
          </p:cNvSpPr>
          <p:nvPr/>
        </p:nvSpPr>
        <p:spPr bwMode="auto">
          <a:xfrm>
            <a:off x="7924800" y="51054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3174" name="AutoShape 22"/>
          <p:cNvSpPr>
            <a:spLocks noChangeArrowheads="1"/>
          </p:cNvSpPr>
          <p:nvPr/>
        </p:nvSpPr>
        <p:spPr bwMode="auto">
          <a:xfrm>
            <a:off x="8305800" y="43434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3175" name="AutoShape 23"/>
          <p:cNvSpPr>
            <a:spLocks noChangeArrowheads="1"/>
          </p:cNvSpPr>
          <p:nvPr/>
        </p:nvSpPr>
        <p:spPr bwMode="auto">
          <a:xfrm>
            <a:off x="7467600" y="37338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3176" name="AutoShape 24"/>
          <p:cNvSpPr>
            <a:spLocks noChangeArrowheads="1"/>
          </p:cNvSpPr>
          <p:nvPr/>
        </p:nvSpPr>
        <p:spPr bwMode="auto">
          <a:xfrm>
            <a:off x="6705600" y="41910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3177" name="AutoShape 25"/>
          <p:cNvSpPr>
            <a:spLocks noChangeArrowheads="1"/>
          </p:cNvSpPr>
          <p:nvPr/>
        </p:nvSpPr>
        <p:spPr bwMode="auto">
          <a:xfrm>
            <a:off x="8686800" y="46482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3178" name="AutoShape 26"/>
          <p:cNvSpPr>
            <a:spLocks noChangeArrowheads="1"/>
          </p:cNvSpPr>
          <p:nvPr/>
        </p:nvSpPr>
        <p:spPr bwMode="auto">
          <a:xfrm>
            <a:off x="8534400" y="50292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3179" name="AutoShape 27"/>
          <p:cNvSpPr>
            <a:spLocks noChangeArrowheads="1"/>
          </p:cNvSpPr>
          <p:nvPr/>
        </p:nvSpPr>
        <p:spPr bwMode="auto">
          <a:xfrm>
            <a:off x="8382000" y="40386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3180" name="AutoShape 28"/>
          <p:cNvSpPr>
            <a:spLocks noChangeArrowheads="1"/>
          </p:cNvSpPr>
          <p:nvPr/>
        </p:nvSpPr>
        <p:spPr bwMode="auto">
          <a:xfrm>
            <a:off x="8991600" y="52578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3181" name="AutoShape 29"/>
          <p:cNvSpPr>
            <a:spLocks noChangeArrowheads="1"/>
          </p:cNvSpPr>
          <p:nvPr/>
        </p:nvSpPr>
        <p:spPr bwMode="auto">
          <a:xfrm>
            <a:off x="8153400" y="2590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grpSp>
        <p:nvGrpSpPr>
          <p:cNvPr id="433182" name="Group 30"/>
          <p:cNvGrpSpPr>
            <a:grpSpLocks/>
          </p:cNvGrpSpPr>
          <p:nvPr/>
        </p:nvGrpSpPr>
        <p:grpSpPr bwMode="auto">
          <a:xfrm>
            <a:off x="3260725" y="1447804"/>
            <a:ext cx="6569075" cy="4846638"/>
            <a:chOff x="1094" y="912"/>
            <a:chExt cx="4138" cy="3053"/>
          </a:xfrm>
        </p:grpSpPr>
        <p:grpSp>
          <p:nvGrpSpPr>
            <p:cNvPr id="433183" name="Group 31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33184" name="Line 32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433185" name="Line 33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  <p:sp>
          <p:nvSpPr>
            <p:cNvPr id="433186" name="Text Box 34"/>
            <p:cNvSpPr txBox="1">
              <a:spLocks noChangeArrowheads="1"/>
            </p:cNvSpPr>
            <p:nvPr/>
          </p:nvSpPr>
          <p:spPr bwMode="auto">
            <a:xfrm>
              <a:off x="3206" y="3674"/>
              <a:ext cx="25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X</a:t>
              </a:r>
            </a:p>
          </p:txBody>
        </p:sp>
        <p:sp>
          <p:nvSpPr>
            <p:cNvPr id="433187" name="Text Box 35"/>
            <p:cNvSpPr txBox="1">
              <a:spLocks noChangeArrowheads="1"/>
            </p:cNvSpPr>
            <p:nvPr/>
          </p:nvSpPr>
          <p:spPr bwMode="auto">
            <a:xfrm>
              <a:off x="1094" y="1754"/>
              <a:ext cx="25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Y</a:t>
              </a:r>
            </a:p>
          </p:txBody>
        </p:sp>
      </p:grpSp>
      <p:sp>
        <p:nvSpPr>
          <p:cNvPr id="433188" name="Text Box 36"/>
          <p:cNvSpPr txBox="1">
            <a:spLocks noChangeArrowheads="1"/>
          </p:cNvSpPr>
          <p:nvPr/>
        </p:nvSpPr>
        <p:spPr bwMode="auto">
          <a:xfrm>
            <a:off x="1752600" y="4114800"/>
            <a:ext cx="19050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/>
              <a:t>move cluster centers to cluster means</a:t>
            </a:r>
          </a:p>
        </p:txBody>
      </p:sp>
      <p:grpSp>
        <p:nvGrpSpPr>
          <p:cNvPr id="433189" name="Group 37"/>
          <p:cNvGrpSpPr>
            <a:grpSpLocks/>
          </p:cNvGrpSpPr>
          <p:nvPr/>
        </p:nvGrpSpPr>
        <p:grpSpPr bwMode="auto">
          <a:xfrm>
            <a:off x="4343400" y="3886200"/>
            <a:ext cx="685800" cy="533400"/>
            <a:chOff x="192" y="1824"/>
            <a:chExt cx="432" cy="336"/>
          </a:xfrm>
        </p:grpSpPr>
        <p:sp>
          <p:nvSpPr>
            <p:cNvPr id="433190" name="Oval 38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33191" name="Text Box 39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 sz="2400"/>
                <a:t>k</a:t>
              </a:r>
              <a:r>
                <a:rPr lang="en-US" sz="2400" baseline="-25000"/>
                <a:t>2</a:t>
              </a:r>
            </a:p>
          </p:txBody>
        </p:sp>
      </p:grpSp>
      <p:grpSp>
        <p:nvGrpSpPr>
          <p:cNvPr id="433192" name="Group 40"/>
          <p:cNvGrpSpPr>
            <a:grpSpLocks/>
          </p:cNvGrpSpPr>
          <p:nvPr/>
        </p:nvGrpSpPr>
        <p:grpSpPr bwMode="auto">
          <a:xfrm>
            <a:off x="8001000" y="2133612"/>
            <a:ext cx="685800" cy="538167"/>
            <a:chOff x="192" y="1824"/>
            <a:chExt cx="432" cy="339"/>
          </a:xfrm>
        </p:grpSpPr>
        <p:sp>
          <p:nvSpPr>
            <p:cNvPr id="433193" name="Oval 41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33194" name="Text Box 42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2400"/>
                <a:t>k</a:t>
              </a:r>
              <a:r>
                <a:rPr lang="en-US" sz="2400" baseline="-25000"/>
                <a:t>1</a:t>
              </a:r>
            </a:p>
          </p:txBody>
        </p:sp>
      </p:grpSp>
      <p:grpSp>
        <p:nvGrpSpPr>
          <p:cNvPr id="433195" name="Group 43"/>
          <p:cNvGrpSpPr>
            <a:grpSpLocks/>
          </p:cNvGrpSpPr>
          <p:nvPr/>
        </p:nvGrpSpPr>
        <p:grpSpPr bwMode="auto">
          <a:xfrm>
            <a:off x="7620000" y="4343400"/>
            <a:ext cx="685800" cy="533400"/>
            <a:chOff x="192" y="1824"/>
            <a:chExt cx="432" cy="336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433196" name="Oval 4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33197" name="Text Box 4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 sz="2400"/>
                <a:t>k</a:t>
              </a:r>
              <a:r>
                <a:rPr lang="en-US" sz="2400" baseline="-2500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18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8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</a:t>
            </a:r>
            <a:r>
              <a:rPr lang="en-US" i="1" dirty="0"/>
              <a:t>k</a:t>
            </a:r>
            <a:r>
              <a:rPr lang="en-US" dirty="0"/>
              <a:t>, the </a:t>
            </a:r>
            <a:r>
              <a:rPr lang="en-US" i="1" dirty="0"/>
              <a:t>k-means</a:t>
            </a:r>
            <a:r>
              <a:rPr lang="en-US" dirty="0"/>
              <a:t> algorithm works as follows:</a:t>
            </a:r>
            <a:r>
              <a:rPr lang="en-US" sz="2600" dirty="0"/>
              <a:t> </a:t>
            </a:r>
          </a:p>
          <a:p>
            <a:pPr marL="971502" lvl="1" indent="-514326">
              <a:buFont typeface="+mj-lt"/>
              <a:buAutoNum type="arabicPeriod"/>
            </a:pPr>
            <a:r>
              <a:rPr lang="en-US" dirty="0"/>
              <a:t>Randomly choose </a:t>
            </a:r>
            <a:r>
              <a:rPr lang="en-US" i="1" dirty="0"/>
              <a:t>k</a:t>
            </a:r>
            <a:r>
              <a:rPr lang="en-US" dirty="0"/>
              <a:t> data points (seeds) to be the initial </a:t>
            </a:r>
            <a:r>
              <a:rPr lang="en-US" dirty="0">
                <a:solidFill>
                  <a:srgbClr val="FF0000"/>
                </a:solidFill>
              </a:rPr>
              <a:t>centroids</a:t>
            </a:r>
            <a:r>
              <a:rPr lang="en-US" dirty="0"/>
              <a:t> (cluster centers)</a:t>
            </a:r>
          </a:p>
          <a:p>
            <a:pPr marL="971502" lvl="1" indent="-514326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Assign each data point to the closest </a:t>
            </a:r>
            <a:r>
              <a:rPr lang="en-US" dirty="0">
                <a:solidFill>
                  <a:srgbClr val="FF0000"/>
                </a:solidFill>
              </a:rPr>
              <a:t>centroid</a:t>
            </a:r>
          </a:p>
          <a:p>
            <a:pPr marL="971502" lvl="1" indent="-514326">
              <a:buFont typeface="+mj-lt"/>
              <a:buAutoNum type="arabicPeriod"/>
            </a:pPr>
            <a:r>
              <a:rPr lang="en-US" dirty="0"/>
              <a:t>Re-compute the </a:t>
            </a:r>
            <a:r>
              <a:rPr lang="en-US" dirty="0">
                <a:solidFill>
                  <a:srgbClr val="FF0000"/>
                </a:solidFill>
              </a:rPr>
              <a:t>centroids</a:t>
            </a:r>
            <a:r>
              <a:rPr lang="en-US" dirty="0"/>
              <a:t> using the current cluster memberships.</a:t>
            </a:r>
          </a:p>
          <a:p>
            <a:pPr marL="971502" lvl="1" indent="-514326">
              <a:buFont typeface="+mj-lt"/>
              <a:buAutoNum type="arabicPeriod"/>
            </a:pPr>
            <a:r>
              <a:rPr lang="en-US" dirty="0"/>
              <a:t>If a convergence criterion is not met, go to </a:t>
            </a:r>
            <a:r>
              <a:rPr lang="en-US" dirty="0">
                <a:solidFill>
                  <a:srgbClr val="3333CC"/>
                </a:solidFill>
              </a:rPr>
              <a:t>2).</a:t>
            </a:r>
          </a:p>
        </p:txBody>
      </p:sp>
      <p:sp>
        <p:nvSpPr>
          <p:cNvPr id="76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K-means algorithm</a:t>
            </a:r>
          </a:p>
        </p:txBody>
      </p:sp>
      <p:sp>
        <p:nvSpPr>
          <p:cNvPr id="2" name="U-Turn Arrow 1"/>
          <p:cNvSpPr/>
          <p:nvPr/>
        </p:nvSpPr>
        <p:spPr>
          <a:xfrm rot="5400000" flipH="1">
            <a:off x="9117107" y="3904459"/>
            <a:ext cx="1810871" cy="753036"/>
          </a:xfrm>
          <a:prstGeom prst="uturnArrow">
            <a:avLst>
              <a:gd name="adj1" fmla="val 15476"/>
              <a:gd name="adj2" fmla="val 25000"/>
              <a:gd name="adj3" fmla="val 31349"/>
              <a:gd name="adj4" fmla="val 43750"/>
              <a:gd name="adj5" fmla="val 100000"/>
            </a:avLst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56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ea typeface="+mn-ea"/>
              </a:rPr>
              <a:t>K-means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Iteratively re-assign points to the nearest cluster center</a:t>
            </a:r>
          </a:p>
          <a:p>
            <a:pPr>
              <a:defRPr/>
            </a:pPr>
            <a:r>
              <a:rPr lang="en-US" dirty="0">
                <a:ea typeface="+mn-ea"/>
              </a:rPr>
              <a:t>Agglomerative clustering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Start with each point as its own cluster and iteratively merge the closest clusters</a:t>
            </a:r>
          </a:p>
          <a:p>
            <a:pPr>
              <a:defRPr/>
            </a:pPr>
            <a:r>
              <a:rPr lang="en-US" dirty="0">
                <a:ea typeface="+mn-ea"/>
              </a:rPr>
              <a:t>Mean-shift clustering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Estimate modes of </a:t>
            </a:r>
            <a:r>
              <a:rPr lang="en-US" dirty="0" err="1">
                <a:ea typeface="+mn-ea"/>
              </a:rPr>
              <a:t>pdf</a:t>
            </a:r>
            <a:endParaRPr lang="en-US" dirty="0">
              <a:ea typeface="+mn-ea"/>
            </a:endParaRPr>
          </a:p>
          <a:p>
            <a:pPr>
              <a:defRPr/>
            </a:pPr>
            <a:r>
              <a:rPr lang="en-US" dirty="0">
                <a:ea typeface="+mn-ea"/>
              </a:rPr>
              <a:t>Spectral clustering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Split the nodes in a graph based on assigned links with similarity weights</a:t>
            </a:r>
          </a:p>
        </p:txBody>
      </p:sp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More Clustering Methods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72845" y="5761464"/>
            <a:ext cx="90205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As we go down this chart, the clustering strategies have more tendency to transitively group points even if they are not nearby in feature space</a:t>
            </a:r>
          </a:p>
        </p:txBody>
      </p:sp>
      <p:sp>
        <p:nvSpPr>
          <p:cNvPr id="5" name="5-Point Star 4"/>
          <p:cNvSpPr/>
          <p:nvPr/>
        </p:nvSpPr>
        <p:spPr>
          <a:xfrm>
            <a:off x="1647480" y="191854"/>
            <a:ext cx="878541" cy="801431"/>
          </a:xfrm>
          <a:prstGeom prst="star5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47147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Visualizing using PCA</a:t>
            </a:r>
          </a:p>
          <a:p>
            <a:endParaRPr lang="en-US" dirty="0"/>
          </a:p>
          <a:p>
            <a:r>
              <a:rPr lang="en-US" dirty="0"/>
              <a:t>Doing descriptive stats for each cluster</a:t>
            </a:r>
          </a:p>
          <a:p>
            <a:endParaRPr lang="en-US" dirty="0"/>
          </a:p>
          <a:p>
            <a:r>
              <a:rPr lang="en-US" dirty="0"/>
              <a:t>Use decision trees with cluster ids as labels to generate rules describing each cluster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Understanding clusters</a:t>
            </a:r>
          </a:p>
        </p:txBody>
      </p:sp>
    </p:spTree>
    <p:extLst>
      <p:ext uri="{BB962C8B-B14F-4D97-AF65-F5344CB8AC3E}">
        <p14:creationId xmlns:p14="http://schemas.microsoft.com/office/powerpoint/2010/main" val="196067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 Evaluation</a:t>
            </a:r>
          </a:p>
          <a:p>
            <a:endParaRPr lang="en-US" dirty="0"/>
          </a:p>
          <a:p>
            <a:r>
              <a:rPr lang="en-US" dirty="0"/>
              <a:t>Task-Specific Evaluation</a:t>
            </a:r>
          </a:p>
          <a:p>
            <a:endParaRPr lang="en-US" dirty="0"/>
          </a:p>
          <a:p>
            <a:r>
              <a:rPr lang="en-US" dirty="0"/>
              <a:t>Same data can be clustered in different ways in different number of clusters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Clustering Methods</a:t>
            </a:r>
          </a:p>
        </p:txBody>
      </p:sp>
    </p:spTree>
    <p:extLst>
      <p:ext uri="{BB962C8B-B14F-4D97-AF65-F5344CB8AC3E}">
        <p14:creationId xmlns:p14="http://schemas.microsoft.com/office/powerpoint/2010/main" val="217692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756" y="648036"/>
            <a:ext cx="7842488" cy="5824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124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376C2F-85CA-F946-B752-B17D1BB84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17788" y="1411296"/>
            <a:ext cx="730285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Chicago		              Cleveland            </a:t>
            </a:r>
          </a:p>
          <a:p>
            <a:endParaRPr lang="en-US" sz="2400" dirty="0"/>
          </a:p>
          <a:p>
            <a:r>
              <a:rPr lang="en-US" sz="2400" dirty="0"/>
              <a:t>New York                   Minneapolis             Charlotte</a:t>
            </a:r>
          </a:p>
          <a:p>
            <a:endParaRPr lang="en-US" sz="2400" dirty="0"/>
          </a:p>
          <a:p>
            <a:r>
              <a:rPr lang="en-US" sz="2400" dirty="0"/>
              <a:t>London         </a:t>
            </a:r>
          </a:p>
          <a:p>
            <a:endParaRPr lang="en-US" sz="2400" dirty="0"/>
          </a:p>
          <a:p>
            <a:r>
              <a:rPr lang="en-US" sz="2400" dirty="0"/>
              <a:t>Tokyo</a:t>
            </a:r>
          </a:p>
          <a:p>
            <a:endParaRPr lang="en-US" sz="2400" dirty="0"/>
          </a:p>
          <a:p>
            <a:r>
              <a:rPr lang="en-US" sz="2400" dirty="0"/>
              <a:t>Rio de Janeiro</a:t>
            </a:r>
          </a:p>
          <a:p>
            <a:endParaRPr lang="en-US" sz="2400" dirty="0"/>
          </a:p>
          <a:p>
            <a:r>
              <a:rPr lang="en-US" sz="2400" dirty="0"/>
              <a:t>Mexico City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8" name="Oval 7"/>
          <p:cNvSpPr/>
          <p:nvPr/>
        </p:nvSpPr>
        <p:spPr>
          <a:xfrm>
            <a:off x="1894436" y="1078208"/>
            <a:ext cx="7796765" cy="2008997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Oval 8"/>
          <p:cNvSpPr/>
          <p:nvPr/>
        </p:nvSpPr>
        <p:spPr>
          <a:xfrm>
            <a:off x="1799879" y="2807716"/>
            <a:ext cx="2846356" cy="358542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Oval 9"/>
          <p:cNvSpPr/>
          <p:nvPr/>
        </p:nvSpPr>
        <p:spPr>
          <a:xfrm>
            <a:off x="1731270" y="1078207"/>
            <a:ext cx="2851023" cy="5060916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Oval 10"/>
          <p:cNvSpPr/>
          <p:nvPr/>
        </p:nvSpPr>
        <p:spPr>
          <a:xfrm>
            <a:off x="4335591" y="1078210"/>
            <a:ext cx="5690764" cy="2322263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00125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understand patterns and groups in data</a:t>
            </a:r>
          </a:p>
          <a:p>
            <a:endParaRPr lang="en-US" dirty="0"/>
          </a:p>
          <a:p>
            <a:r>
              <a:rPr lang="en-US" dirty="0"/>
              <a:t>Interactive (multivariate) data exploration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Learning: Recap</a:t>
            </a:r>
          </a:p>
        </p:txBody>
      </p:sp>
    </p:spTree>
    <p:extLst>
      <p:ext uri="{BB962C8B-B14F-4D97-AF65-F5344CB8AC3E}">
        <p14:creationId xmlns:p14="http://schemas.microsoft.com/office/powerpoint/2010/main" val="305426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818222" y="1458675"/>
            <a:ext cx="329603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en-US" sz="6600" dirty="0">
                <a:solidFill>
                  <a:srgbClr val="0000FF"/>
                </a:solidFill>
                <a:latin typeface="Arial" charset="0"/>
              </a:rPr>
              <a:t> =  f(  )</a:t>
            </a:r>
          </a:p>
        </p:txBody>
      </p:sp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Supervised learning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775" y="4874906"/>
            <a:ext cx="10972800" cy="9638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rial" charset="0"/>
              </a:rPr>
              <a:t>Training or Learning: </a:t>
            </a:r>
            <a:r>
              <a:rPr lang="en-US" dirty="0">
                <a:latin typeface="Arial" charset="0"/>
              </a:rPr>
              <a:t>Find an f that minimizes error in recovering y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rot="5400000" flipH="1" flipV="1">
            <a:off x="3887907" y="2933702"/>
            <a:ext cx="684212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5400000" flipH="1" flipV="1">
            <a:off x="5291543" y="2868471"/>
            <a:ext cx="685800" cy="31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0800000">
            <a:off x="7163511" y="2554943"/>
            <a:ext cx="91440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5" name="TextBox 8"/>
          <p:cNvSpPr txBox="1">
            <a:spLocks noChangeArrowheads="1"/>
          </p:cNvSpPr>
          <p:nvPr/>
        </p:nvSpPr>
        <p:spPr bwMode="auto">
          <a:xfrm>
            <a:off x="3860920" y="3276602"/>
            <a:ext cx="10406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</a:rPr>
              <a:t>output</a:t>
            </a:r>
          </a:p>
        </p:txBody>
      </p:sp>
      <p:sp>
        <p:nvSpPr>
          <p:cNvPr id="53256" name="TextBox 9"/>
          <p:cNvSpPr txBox="1">
            <a:spLocks noChangeArrowheads="1"/>
          </p:cNvSpPr>
          <p:nvPr/>
        </p:nvSpPr>
        <p:spPr bwMode="auto">
          <a:xfrm>
            <a:off x="4572119" y="3211371"/>
            <a:ext cx="2286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solidFill>
                  <a:srgbClr val="000000"/>
                </a:solidFill>
              </a:rPr>
              <a:t>“Learned”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</a:rPr>
              <a:t>function</a:t>
            </a:r>
          </a:p>
        </p:txBody>
      </p:sp>
      <p:sp>
        <p:nvSpPr>
          <p:cNvPr id="53257" name="TextBox 10"/>
          <p:cNvSpPr txBox="1">
            <a:spLocks noChangeArrowheads="1"/>
          </p:cNvSpPr>
          <p:nvPr/>
        </p:nvSpPr>
        <p:spPr bwMode="auto">
          <a:xfrm>
            <a:off x="7530035" y="3257671"/>
            <a:ext cx="30176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solidFill>
                  <a:srgbClr val="000000"/>
                </a:solidFill>
              </a:rPr>
              <a:t>Features/Predictors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54763" y="1322760"/>
            <a:ext cx="51735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en-US" sz="6600" dirty="0">
                <a:solidFill>
                  <a:srgbClr val="0000FF"/>
                </a:solidFill>
                <a:latin typeface="Arial" charset="0"/>
              </a:rPr>
              <a:t>y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3963" y="1644807"/>
            <a:ext cx="5950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4800" dirty="0">
                <a:solidFill>
                  <a:srgbClr val="0000FF"/>
                </a:solidFill>
                <a:latin typeface="Arial" charset="0"/>
              </a:rPr>
              <a:t>X</a:t>
            </a:r>
            <a:endParaRPr lang="en-US" sz="2400" dirty="0">
              <a:solidFill>
                <a:srgbClr val="0000FF"/>
              </a:solidFill>
              <a:latin typeface="Arial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893690" y="4346616"/>
            <a:ext cx="3209533" cy="691624"/>
            <a:chOff x="5639510" y="4453509"/>
            <a:chExt cx="3209534" cy="691624"/>
          </a:xfrm>
        </p:grpSpPr>
        <p:sp>
          <p:nvSpPr>
            <p:cNvPr id="9" name="Rectangle 8"/>
            <p:cNvSpPr/>
            <p:nvPr/>
          </p:nvSpPr>
          <p:spPr>
            <a:xfrm>
              <a:off x="5639510" y="4453509"/>
              <a:ext cx="3209534" cy="46166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sz="2400" b="1" dirty="0">
                  <a:latin typeface="Arial" charset="0"/>
                </a:rPr>
                <a:t>future/generalization</a:t>
              </a:r>
              <a:endParaRPr lang="en-US" sz="2400" b="1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6793445" y="4818457"/>
              <a:ext cx="0" cy="32667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627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build="p"/>
      <p:bldP spid="53255" grpId="0"/>
      <p:bldP spid="53256" grpId="0"/>
      <p:bldP spid="53257" grpId="0"/>
      <p:bldP spid="2" grpId="0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818222" y="1458675"/>
            <a:ext cx="329603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en-US" sz="6600" dirty="0">
                <a:solidFill>
                  <a:srgbClr val="0000FF"/>
                </a:solidFill>
                <a:latin typeface="Arial" charset="0"/>
              </a:rPr>
              <a:t> =  f(  )</a:t>
            </a:r>
          </a:p>
        </p:txBody>
      </p:sp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Supervised learning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309" y="3924404"/>
            <a:ext cx="11661059" cy="2466461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None/>
            </a:pPr>
            <a:endParaRPr lang="en-US" dirty="0">
              <a:latin typeface="Arial" charset="0"/>
            </a:endParaRPr>
          </a:p>
          <a:p>
            <a:r>
              <a:rPr lang="en-US" b="1" dirty="0">
                <a:latin typeface="Arial" charset="0"/>
              </a:rPr>
              <a:t>Training: </a:t>
            </a:r>
            <a:r>
              <a:rPr lang="en-US" dirty="0">
                <a:latin typeface="Arial" charset="0"/>
              </a:rPr>
              <a:t>Given a </a:t>
            </a:r>
            <a:r>
              <a:rPr lang="en-US" i="1" dirty="0">
                <a:latin typeface="Arial" charset="0"/>
              </a:rPr>
              <a:t>training set </a:t>
            </a:r>
            <a:r>
              <a:rPr lang="en-US" dirty="0">
                <a:latin typeface="Arial" charset="0"/>
              </a:rPr>
              <a:t>of labeled examples</a:t>
            </a:r>
            <a:r>
              <a:rPr lang="en-US" i="1" dirty="0">
                <a:latin typeface="Arial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Arial" charset="0"/>
              </a:rPr>
              <a:t>{(</a:t>
            </a:r>
            <a:r>
              <a:rPr lang="en-US" b="1" dirty="0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baseline="-25000" dirty="0">
                <a:solidFill>
                  <a:srgbClr val="0000FF"/>
                </a:solidFill>
                <a:latin typeface="Arial" charset="0"/>
              </a:rPr>
              <a:t>1</a:t>
            </a:r>
            <a:r>
              <a:rPr lang="en-US" dirty="0">
                <a:solidFill>
                  <a:srgbClr val="0000FF"/>
                </a:solidFill>
                <a:latin typeface="Arial" charset="0"/>
              </a:rPr>
              <a:t>,y</a:t>
            </a:r>
            <a:r>
              <a:rPr lang="en-US" baseline="-25000" dirty="0">
                <a:solidFill>
                  <a:srgbClr val="0000FF"/>
                </a:solidFill>
                <a:latin typeface="Arial" charset="0"/>
              </a:rPr>
              <a:t>1</a:t>
            </a:r>
            <a:r>
              <a:rPr lang="en-US" dirty="0">
                <a:solidFill>
                  <a:srgbClr val="0000FF"/>
                </a:solidFill>
                <a:latin typeface="Arial" charset="0"/>
              </a:rPr>
              <a:t>), …, (</a:t>
            </a:r>
            <a:r>
              <a:rPr lang="en-US" b="1" dirty="0" err="1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baseline="-25000" dirty="0" err="1">
                <a:solidFill>
                  <a:srgbClr val="0000FF"/>
                </a:solidFill>
                <a:latin typeface="Arial" charset="0"/>
              </a:rPr>
              <a:t>N</a:t>
            </a:r>
            <a:r>
              <a:rPr lang="en-US" dirty="0" err="1">
                <a:solidFill>
                  <a:srgbClr val="0000FF"/>
                </a:solidFill>
                <a:latin typeface="Arial" charset="0"/>
              </a:rPr>
              <a:t>,y</a:t>
            </a:r>
            <a:r>
              <a:rPr lang="en-US" baseline="-25000" dirty="0" err="1">
                <a:solidFill>
                  <a:srgbClr val="0000FF"/>
                </a:solidFill>
                <a:latin typeface="Arial" charset="0"/>
              </a:rPr>
              <a:t>N</a:t>
            </a:r>
            <a:r>
              <a:rPr lang="en-US" dirty="0">
                <a:solidFill>
                  <a:srgbClr val="0000FF"/>
                </a:solidFill>
                <a:latin typeface="Arial" charset="0"/>
              </a:rPr>
              <a:t>)}</a:t>
            </a:r>
            <a:r>
              <a:rPr lang="en-US" dirty="0">
                <a:latin typeface="Arial" charset="0"/>
              </a:rPr>
              <a:t>, estimate the prediction function </a:t>
            </a:r>
            <a:r>
              <a:rPr lang="en-US" dirty="0">
                <a:solidFill>
                  <a:srgbClr val="0000FF"/>
                </a:solidFill>
                <a:latin typeface="Arial" charset="0"/>
              </a:rPr>
              <a:t>f </a:t>
            </a:r>
            <a:r>
              <a:rPr lang="en-US" dirty="0">
                <a:latin typeface="Arial" charset="0"/>
              </a:rPr>
              <a:t>that minimizes future generalization (out of sample) error </a:t>
            </a:r>
          </a:p>
          <a:p>
            <a:endParaRPr lang="en-US" b="1" dirty="0">
              <a:latin typeface="Arial" charset="0"/>
            </a:endParaRPr>
          </a:p>
          <a:p>
            <a:r>
              <a:rPr lang="en-US" b="1" dirty="0">
                <a:latin typeface="Arial" charset="0"/>
              </a:rPr>
              <a:t>Scoring/Testing:</a:t>
            </a:r>
            <a:r>
              <a:rPr lang="en-US" dirty="0">
                <a:latin typeface="Arial" charset="0"/>
              </a:rPr>
              <a:t> apply </a:t>
            </a:r>
            <a:r>
              <a:rPr lang="en-US" dirty="0">
                <a:solidFill>
                  <a:srgbClr val="0000FF"/>
                </a:solidFill>
                <a:latin typeface="Arial" charset="0"/>
              </a:rPr>
              <a:t>f</a:t>
            </a:r>
            <a:r>
              <a:rPr lang="en-US" dirty="0">
                <a:latin typeface="Arial" charset="0"/>
              </a:rPr>
              <a:t> to a new </a:t>
            </a:r>
            <a:r>
              <a:rPr lang="en-US" i="1" dirty="0">
                <a:latin typeface="Arial" charset="0"/>
              </a:rPr>
              <a:t>example</a:t>
            </a:r>
            <a:r>
              <a:rPr lang="en-US" dirty="0">
                <a:latin typeface="Arial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dirty="0">
                <a:latin typeface="Arial" charset="0"/>
              </a:rPr>
              <a:t> and output the predicted value </a:t>
            </a:r>
            <a:r>
              <a:rPr lang="en-US" dirty="0">
                <a:solidFill>
                  <a:srgbClr val="0000FF"/>
                </a:solidFill>
                <a:latin typeface="Arial" charset="0"/>
              </a:rPr>
              <a:t>y = f(</a:t>
            </a:r>
            <a:r>
              <a:rPr lang="en-US" b="1" dirty="0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dirty="0">
                <a:solidFill>
                  <a:srgbClr val="0000FF"/>
                </a:solidFill>
                <a:latin typeface="Arial" charset="0"/>
              </a:rPr>
              <a:t>)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rot="5400000" flipH="1" flipV="1">
            <a:off x="3887907" y="2933702"/>
            <a:ext cx="684212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5400000" flipH="1" flipV="1">
            <a:off x="5291543" y="2868471"/>
            <a:ext cx="685800" cy="31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0800000">
            <a:off x="7163511" y="2554943"/>
            <a:ext cx="91440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5" name="TextBox 8"/>
          <p:cNvSpPr txBox="1">
            <a:spLocks noChangeArrowheads="1"/>
          </p:cNvSpPr>
          <p:nvPr/>
        </p:nvSpPr>
        <p:spPr bwMode="auto">
          <a:xfrm>
            <a:off x="3860920" y="3276602"/>
            <a:ext cx="10406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</a:rPr>
              <a:t>output</a:t>
            </a:r>
          </a:p>
        </p:txBody>
      </p:sp>
      <p:sp>
        <p:nvSpPr>
          <p:cNvPr id="53256" name="TextBox 9"/>
          <p:cNvSpPr txBox="1">
            <a:spLocks noChangeArrowheads="1"/>
          </p:cNvSpPr>
          <p:nvPr/>
        </p:nvSpPr>
        <p:spPr bwMode="auto">
          <a:xfrm>
            <a:off x="4572119" y="3211371"/>
            <a:ext cx="2286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solidFill>
                  <a:srgbClr val="000000"/>
                </a:solidFill>
              </a:rPr>
              <a:t>“Learned”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</a:rPr>
              <a:t>function</a:t>
            </a:r>
          </a:p>
        </p:txBody>
      </p:sp>
      <p:sp>
        <p:nvSpPr>
          <p:cNvPr id="53257" name="TextBox 10"/>
          <p:cNvSpPr txBox="1">
            <a:spLocks noChangeArrowheads="1"/>
          </p:cNvSpPr>
          <p:nvPr/>
        </p:nvSpPr>
        <p:spPr bwMode="auto">
          <a:xfrm>
            <a:off x="7530035" y="3257671"/>
            <a:ext cx="30176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solidFill>
                  <a:srgbClr val="000000"/>
                </a:solidFill>
              </a:rPr>
              <a:t>Features/Predictors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54763" y="1322760"/>
            <a:ext cx="51735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en-US" sz="6600" dirty="0">
                <a:solidFill>
                  <a:srgbClr val="0000FF"/>
                </a:solidFill>
                <a:latin typeface="Arial" charset="0"/>
              </a:rPr>
              <a:t>y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3963" y="1644807"/>
            <a:ext cx="5950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4800" dirty="0">
                <a:solidFill>
                  <a:srgbClr val="0000FF"/>
                </a:solidFill>
                <a:latin typeface="Arial" charset="0"/>
              </a:rPr>
              <a:t>X</a:t>
            </a:r>
            <a:endParaRPr lang="en-US" sz="2400" dirty="0">
              <a:solidFill>
                <a:srgbClr val="0000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53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(Some) Popular/Common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Nearest neighbor</a:t>
            </a:r>
          </a:p>
          <a:p>
            <a:r>
              <a:rPr lang="en-US" dirty="0"/>
              <a:t>Decision Trees</a:t>
            </a:r>
          </a:p>
          <a:p>
            <a:r>
              <a:rPr lang="en-US" dirty="0"/>
              <a:t>Regression</a:t>
            </a:r>
          </a:p>
          <a:p>
            <a:r>
              <a:rPr lang="en-US" dirty="0"/>
              <a:t>Support Vector Machines</a:t>
            </a:r>
          </a:p>
          <a:p>
            <a:r>
              <a:rPr lang="en-US" dirty="0"/>
              <a:t>Bayes Classifier </a:t>
            </a:r>
          </a:p>
          <a:p>
            <a:r>
              <a:rPr lang="en-US" dirty="0"/>
              <a:t>Neural Networks </a:t>
            </a:r>
          </a:p>
          <a:p>
            <a:r>
              <a:rPr lang="en-US" dirty="0"/>
              <a:t>Ensembles</a:t>
            </a:r>
          </a:p>
          <a:p>
            <a:pPr lvl="1"/>
            <a:r>
              <a:rPr lang="en-US" dirty="0"/>
              <a:t>Bagging</a:t>
            </a:r>
          </a:p>
          <a:p>
            <a:pPr lvl="1"/>
            <a:r>
              <a:rPr lang="en-US" dirty="0"/>
              <a:t>Boosting</a:t>
            </a:r>
          </a:p>
          <a:p>
            <a:pPr lvl="1"/>
            <a:r>
              <a:rPr lang="en-US" dirty="0"/>
              <a:t>Random Forests</a:t>
            </a:r>
          </a:p>
          <a:p>
            <a:pPr marL="342891" lvl="1" indent="0">
              <a:buNone/>
            </a:pPr>
            <a:endParaRPr lang="en-US" dirty="0"/>
          </a:p>
          <a:p>
            <a:pPr marL="42860" indent="0">
              <a:buNone/>
            </a:pPr>
            <a:r>
              <a:rPr lang="en-US" dirty="0"/>
              <a:t>We’ll </a:t>
            </a:r>
            <a:r>
              <a:rPr lang="en-US" dirty="0">
                <a:hlinkClick r:id="" action="ppaction://noaction"/>
              </a:rPr>
              <a:t>skip</a:t>
            </a:r>
            <a:r>
              <a:rPr lang="en-US" dirty="0"/>
              <a:t> details of these methods for now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9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Define and Create Rows (unit of prediction)</a:t>
            </a:r>
          </a:p>
          <a:p>
            <a:pPr>
              <a:lnSpc>
                <a:spcPct val="150000"/>
              </a:lnSpc>
            </a:pPr>
            <a:r>
              <a:rPr lang="en-US" dirty="0"/>
              <a:t>Define and Create Label (outcome variable)</a:t>
            </a:r>
          </a:p>
          <a:p>
            <a:pPr>
              <a:lnSpc>
                <a:spcPct val="150000"/>
              </a:lnSpc>
            </a:pPr>
            <a:r>
              <a:rPr lang="en-US" dirty="0"/>
              <a:t>Define and Create Features (predictors)</a:t>
            </a:r>
          </a:p>
          <a:p>
            <a:pPr>
              <a:lnSpc>
                <a:spcPct val="150000"/>
              </a:lnSpc>
            </a:pPr>
            <a:r>
              <a:rPr lang="en-US" dirty="0"/>
              <a:t>Create Training and Validation Sets</a:t>
            </a:r>
          </a:p>
          <a:p>
            <a:pPr>
              <a:lnSpc>
                <a:spcPct val="150000"/>
              </a:lnSpc>
            </a:pPr>
            <a:r>
              <a:rPr lang="en-US" dirty="0"/>
              <a:t>Train model(s) on Training Set</a:t>
            </a:r>
          </a:p>
          <a:p>
            <a:pPr>
              <a:lnSpc>
                <a:spcPct val="150000"/>
              </a:lnSpc>
            </a:pPr>
            <a:r>
              <a:rPr lang="en-US" dirty="0"/>
              <a:t>Validate model(s) on Validation Set</a:t>
            </a:r>
          </a:p>
          <a:p>
            <a:pPr>
              <a:lnSpc>
                <a:spcPct val="150000"/>
              </a:lnSpc>
            </a:pPr>
            <a:r>
              <a:rPr lang="en-US" dirty="0"/>
              <a:t>Select “best” model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solve a prediction problem</a:t>
            </a:r>
          </a:p>
        </p:txBody>
      </p:sp>
    </p:spTree>
    <p:extLst>
      <p:ext uri="{BB962C8B-B14F-4D97-AF65-F5344CB8AC3E}">
        <p14:creationId xmlns:p14="http://schemas.microsoft.com/office/powerpoint/2010/main" val="1602604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You’ve run a large number of different types of models</a:t>
            </a:r>
          </a:p>
          <a:p>
            <a:endParaRPr lang="en-US" dirty="0"/>
          </a:p>
          <a:p>
            <a:r>
              <a:rPr lang="en-US" dirty="0"/>
              <a:t>Now:</a:t>
            </a:r>
          </a:p>
          <a:p>
            <a:pPr lvl="1"/>
            <a:r>
              <a:rPr lang="en-US" dirty="0"/>
              <a:t>You need to understand what types of models work when</a:t>
            </a:r>
          </a:p>
          <a:p>
            <a:pPr marL="457178" lvl="1" indent="0">
              <a:buNone/>
            </a:pPr>
            <a:r>
              <a:rPr lang="en-US" b="1" dirty="0"/>
              <a:t>and</a:t>
            </a:r>
          </a:p>
          <a:p>
            <a:pPr lvl="1"/>
            <a:r>
              <a:rPr lang="en-US" dirty="0"/>
              <a:t>You need to decide which one(s) to use in the </a:t>
            </a:r>
            <a:r>
              <a:rPr lang="en-US" b="1" dirty="0"/>
              <a:t>future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19039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Validation Methodology</a:t>
            </a:r>
          </a:p>
          <a:p>
            <a:r>
              <a:rPr lang="en-US" dirty="0"/>
              <a:t>Validation Metric(s)</a:t>
            </a:r>
          </a:p>
          <a:p>
            <a:r>
              <a:rPr lang="en-US" dirty="0"/>
              <a:t>Comparing to baselines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required to validate</a:t>
            </a:r>
          </a:p>
        </p:txBody>
      </p:sp>
    </p:spTree>
    <p:extLst>
      <p:ext uri="{BB962C8B-B14F-4D97-AF65-F5344CB8AC3E}">
        <p14:creationId xmlns:p14="http://schemas.microsoft.com/office/powerpoint/2010/main" val="38346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968919" y="5069880"/>
            <a:ext cx="822960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Test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68919" y="3353368"/>
            <a:ext cx="822960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>
                <a:solidFill>
                  <a:schemeClr val="tx1">
                    <a:lumMod val="85000"/>
                    <a:lumOff val="15000"/>
                  </a:schemeClr>
                </a:solidFill>
              </a:rPr>
              <a:t>Train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In-sample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1968919" y="1612795"/>
            <a:ext cx="822960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83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968919" y="5069880"/>
            <a:ext cx="8229600" cy="907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Test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68919" y="3353368"/>
            <a:ext cx="822960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>
                <a:solidFill>
                  <a:schemeClr val="tx1">
                    <a:lumMod val="85000"/>
                    <a:lumOff val="15000"/>
                  </a:schemeClr>
                </a:solidFill>
              </a:rPr>
              <a:t>Train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2190519" y="3350655"/>
            <a:ext cx="7823679" cy="917703"/>
            <a:chOff x="501627" y="3198043"/>
            <a:chExt cx="7823678" cy="917702"/>
          </a:xfrm>
          <a:solidFill>
            <a:schemeClr val="bg1"/>
          </a:solidFill>
        </p:grpSpPr>
        <p:sp>
          <p:nvSpPr>
            <p:cNvPr id="42" name="Rectangle 41"/>
            <p:cNvSpPr/>
            <p:nvPr/>
          </p:nvSpPr>
          <p:spPr>
            <a:xfrm>
              <a:off x="3291934" y="3203465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160713" y="3198514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171492" y="3198044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589295" y="3208420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5280" y="3208420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11260" y="3208420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019807" y="3205943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861575" y="3198043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01627" y="3204705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190519" y="3347945"/>
            <a:ext cx="7823679" cy="917703"/>
            <a:chOff x="501627" y="3198043"/>
            <a:chExt cx="7823678" cy="917702"/>
          </a:xfrm>
          <a:solidFill>
            <a:schemeClr val="accent2"/>
          </a:solidFill>
        </p:grpSpPr>
        <p:sp>
          <p:nvSpPr>
            <p:cNvPr id="13" name="Rectangle 12"/>
            <p:cNvSpPr/>
            <p:nvPr/>
          </p:nvSpPr>
          <p:spPr>
            <a:xfrm>
              <a:off x="3291934" y="3203465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160713" y="3198514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171492" y="3198044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589295" y="3208420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15280" y="3208420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511260" y="3208420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019807" y="3205943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861575" y="3198043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01627" y="3204705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Out-of-Sample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1968919" y="1612795"/>
            <a:ext cx="822960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87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59259E-6 L -4.44444E-6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9910126" cy="5943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138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968919" y="5069880"/>
            <a:ext cx="8229600" cy="907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Test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68919" y="3353368"/>
            <a:ext cx="8229600" cy="907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>
                <a:solidFill>
                  <a:schemeClr val="tx1">
                    <a:lumMod val="85000"/>
                    <a:lumOff val="15000"/>
                  </a:schemeClr>
                </a:solidFill>
              </a:rPr>
              <a:t>Train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k-fold Cross-Validation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968919" y="1612795"/>
            <a:ext cx="822960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68919" y="1615947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3617088" y="1615947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5265257" y="1615947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13427" y="1615947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561593" y="1615947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99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7037E-7 L -2.77778E-7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3.7037E-7 L -1.94444E-6 0.2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0.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7 L -1.66667E-6 0.2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3.7037E-7 L -0.00226 0.5092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2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2" grpId="0" animBg="1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968919" y="5069880"/>
            <a:ext cx="8229600" cy="907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Test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68919" y="3353368"/>
            <a:ext cx="8229600" cy="907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>
                <a:solidFill>
                  <a:schemeClr val="tx1">
                    <a:lumMod val="85000"/>
                    <a:lumOff val="15000"/>
                  </a:schemeClr>
                </a:solidFill>
              </a:rPr>
              <a:t>Train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k-fold Cross-Validation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968919" y="1612795"/>
            <a:ext cx="822960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68919" y="1615947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3617088" y="1615947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5265257" y="1615947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13427" y="1615947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561593" y="1615947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70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7037E-7 L 0.0059 0.5027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" y="25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2" grpId="0" animBg="1"/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968919" y="5069880"/>
            <a:ext cx="8229600" cy="907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Test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68919" y="3353368"/>
            <a:ext cx="8229600" cy="907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>
                <a:solidFill>
                  <a:schemeClr val="tx1">
                    <a:lumMod val="85000"/>
                    <a:lumOff val="15000"/>
                  </a:schemeClr>
                </a:solidFill>
              </a:rPr>
              <a:t>Train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k-fold Cross-Validation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968919" y="1612795"/>
            <a:ext cx="822960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68919" y="1615947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3617088" y="1615947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5265257" y="1615947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13427" y="1615947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561593" y="1615947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67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3.7037E-7 L 0.00087 0.5027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25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2" grpId="0" animBg="1"/>
      <p:bldP spid="1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968919" y="5069880"/>
            <a:ext cx="8229600" cy="907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Test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68919" y="3353368"/>
            <a:ext cx="8229600" cy="907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>
                <a:solidFill>
                  <a:schemeClr val="tx1">
                    <a:lumMod val="85000"/>
                    <a:lumOff val="15000"/>
                  </a:schemeClr>
                </a:solidFill>
              </a:rPr>
              <a:t>Train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k-fold Cross-Validation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968919" y="1612795"/>
            <a:ext cx="822960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68919" y="1615947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3617088" y="1615947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5265257" y="1615947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13427" y="1615947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561593" y="1615947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74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.00087 0.5027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25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2" grpId="0" animBg="1"/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968919" y="5069880"/>
            <a:ext cx="8229600" cy="907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Test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68919" y="3353368"/>
            <a:ext cx="8229600" cy="907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>
                <a:solidFill>
                  <a:schemeClr val="tx1">
                    <a:lumMod val="85000"/>
                    <a:lumOff val="15000"/>
                  </a:schemeClr>
                </a:solidFill>
              </a:rPr>
              <a:t>Train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k-fold Cross-Validation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968919" y="1612795"/>
            <a:ext cx="822960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68919" y="1615947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3617088" y="1615947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5265257" y="1615947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13427" y="1615947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561593" y="1615947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86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7 L 0.00243 0.5048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2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2" grpId="0" animBg="1"/>
      <p:bldP spid="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A681D16-4283-2D48-A53B-44E2F3A16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Holdouts</a:t>
            </a:r>
          </a:p>
        </p:txBody>
      </p:sp>
      <p:sp>
        <p:nvSpPr>
          <p:cNvPr id="4" name="Rectangle 3"/>
          <p:cNvSpPr/>
          <p:nvPr/>
        </p:nvSpPr>
        <p:spPr>
          <a:xfrm>
            <a:off x="1981200" y="1509579"/>
            <a:ext cx="8229600" cy="67411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19917" y="2177063"/>
            <a:ext cx="914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2002                                                                                                                2017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519917" y="2756263"/>
            <a:ext cx="9148083" cy="1129152"/>
            <a:chOff x="-4082" y="2756264"/>
            <a:chExt cx="9148082" cy="1129151"/>
          </a:xfrm>
        </p:grpSpPr>
        <p:sp>
          <p:nvSpPr>
            <p:cNvPr id="7" name="Rectangle 6"/>
            <p:cNvSpPr/>
            <p:nvPr/>
          </p:nvSpPr>
          <p:spPr>
            <a:xfrm>
              <a:off x="457200" y="2756264"/>
              <a:ext cx="2743200" cy="64008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Train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-4082" y="3423750"/>
              <a:ext cx="91480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2002                               2007  2008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187908" y="2756264"/>
              <a:ext cx="548640" cy="64008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>
              <a:off x="3477218" y="2952684"/>
              <a:ext cx="884920" cy="19728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4347148" y="2781811"/>
              <a:ext cx="6812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Test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524001" y="3963355"/>
            <a:ext cx="9148083" cy="1159516"/>
            <a:chOff x="0" y="3963354"/>
            <a:chExt cx="9148082" cy="1159515"/>
          </a:xfrm>
        </p:grpSpPr>
        <p:sp>
          <p:nvSpPr>
            <p:cNvPr id="14" name="Rectangle 13"/>
            <p:cNvSpPr/>
            <p:nvPr/>
          </p:nvSpPr>
          <p:spPr>
            <a:xfrm>
              <a:off x="459697" y="4025141"/>
              <a:ext cx="3330313" cy="64008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Train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790011" y="4025141"/>
              <a:ext cx="548640" cy="64008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>
              <a:off x="3926041" y="4286520"/>
              <a:ext cx="884920" cy="10494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4810961" y="3963354"/>
              <a:ext cx="6812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Test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0" y="4661204"/>
              <a:ext cx="91480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2002                                       2008  2009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571469" y="5150069"/>
            <a:ext cx="9148083" cy="1144524"/>
            <a:chOff x="47470" y="5150073"/>
            <a:chExt cx="9148082" cy="1144526"/>
          </a:xfrm>
        </p:grpSpPr>
        <p:sp>
          <p:nvSpPr>
            <p:cNvPr id="22" name="Rectangle 21"/>
            <p:cNvSpPr/>
            <p:nvPr/>
          </p:nvSpPr>
          <p:spPr>
            <a:xfrm>
              <a:off x="477186" y="5211860"/>
              <a:ext cx="3869961" cy="64008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Train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362134" y="5211860"/>
              <a:ext cx="548640" cy="64008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4691919" y="5473239"/>
              <a:ext cx="691165" cy="18561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383084" y="5150073"/>
              <a:ext cx="681212" cy="461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Test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470" y="5832933"/>
              <a:ext cx="9148082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2002                                               2009  </a:t>
              </a:r>
              <a:r>
                <a:rPr lang="en-US" sz="2400" dirty="0"/>
                <a:t>2010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256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5E2B7B-AB3E-FE49-BCC7-910B2DFB0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 - Time splits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0848517-62FD-AA49-B34B-0EBA6DF1CD11}"/>
              </a:ext>
            </a:extLst>
          </p:cNvPr>
          <p:cNvGrpSpPr/>
          <p:nvPr/>
        </p:nvGrpSpPr>
        <p:grpSpPr>
          <a:xfrm>
            <a:off x="2217513" y="2218025"/>
            <a:ext cx="9148083" cy="1144524"/>
            <a:chOff x="47470" y="5150073"/>
            <a:chExt cx="9148082" cy="114452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603ABDC-9084-4544-9DC5-66BAF6973545}"/>
                </a:ext>
              </a:extLst>
            </p:cNvPr>
            <p:cNvSpPr/>
            <p:nvPr/>
          </p:nvSpPr>
          <p:spPr>
            <a:xfrm>
              <a:off x="477186" y="5211860"/>
              <a:ext cx="3869961" cy="64008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Train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0332DDF-170A-054B-92B3-44DAB5C04F0A}"/>
                </a:ext>
              </a:extLst>
            </p:cNvPr>
            <p:cNvSpPr/>
            <p:nvPr/>
          </p:nvSpPr>
          <p:spPr>
            <a:xfrm>
              <a:off x="4362134" y="5211860"/>
              <a:ext cx="548640" cy="64008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6F4BEE6-8AB7-2A4D-9BD5-73F9432A6D55}"/>
                </a:ext>
              </a:extLst>
            </p:cNvPr>
            <p:cNvCxnSpPr/>
            <p:nvPr/>
          </p:nvCxnSpPr>
          <p:spPr>
            <a:xfrm flipH="1">
              <a:off x="4691919" y="5473239"/>
              <a:ext cx="691165" cy="18561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B333397-9692-BC4E-BD2E-BE71E8EBCEF5}"/>
                </a:ext>
              </a:extLst>
            </p:cNvPr>
            <p:cNvSpPr txBox="1"/>
            <p:nvPr/>
          </p:nvSpPr>
          <p:spPr>
            <a:xfrm>
              <a:off x="5383084" y="5150073"/>
              <a:ext cx="681212" cy="461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Test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DCE91A-5C2E-3D44-A5F5-781F52EFDC0E}"/>
                </a:ext>
              </a:extLst>
            </p:cNvPr>
            <p:cNvSpPr txBox="1"/>
            <p:nvPr/>
          </p:nvSpPr>
          <p:spPr>
            <a:xfrm>
              <a:off x="47470" y="5832933"/>
              <a:ext cx="9148082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2002                                               2009  2010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3B7AF97-37C9-2D49-92DE-9CE9AD7F778A}"/>
              </a:ext>
            </a:extLst>
          </p:cNvPr>
          <p:cNvSpPr/>
          <p:nvPr/>
        </p:nvSpPr>
        <p:spPr>
          <a:xfrm>
            <a:off x="2647232" y="3799700"/>
            <a:ext cx="3869961" cy="64008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0BE481-E2C8-CA42-A477-1C946D2543B3}"/>
              </a:ext>
            </a:extLst>
          </p:cNvPr>
          <p:cNvSpPr txBox="1"/>
          <p:nvPr/>
        </p:nvSpPr>
        <p:spPr>
          <a:xfrm>
            <a:off x="2203924" y="4604673"/>
            <a:ext cx="914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2002                                               2009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257041-1804-994A-A8BF-6A95F48BBDA8}"/>
              </a:ext>
            </a:extLst>
          </p:cNvPr>
          <p:cNvSpPr/>
          <p:nvPr/>
        </p:nvSpPr>
        <p:spPr>
          <a:xfrm>
            <a:off x="5949323" y="3799700"/>
            <a:ext cx="548640" cy="64008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8D17EFF-CF0B-7F47-9242-A83503B40BDD}"/>
              </a:ext>
            </a:extLst>
          </p:cNvPr>
          <p:cNvCxnSpPr/>
          <p:nvPr/>
        </p:nvCxnSpPr>
        <p:spPr>
          <a:xfrm flipH="1">
            <a:off x="6234275" y="4069207"/>
            <a:ext cx="691165" cy="18561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E8BC5E6-6780-664B-B250-9BB44CBB989B}"/>
              </a:ext>
            </a:extLst>
          </p:cNvPr>
          <p:cNvSpPr txBox="1"/>
          <p:nvPr/>
        </p:nvSpPr>
        <p:spPr>
          <a:xfrm>
            <a:off x="6871531" y="3820543"/>
            <a:ext cx="29433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only use this time </a:t>
            </a:r>
          </a:p>
          <a:p>
            <a:r>
              <a:rPr lang="en-US" sz="2400" dirty="0"/>
              <a:t>to get outcomes </a:t>
            </a:r>
          </a:p>
        </p:txBody>
      </p:sp>
    </p:spTree>
    <p:extLst>
      <p:ext uri="{BB962C8B-B14F-4D97-AF65-F5344CB8AC3E}">
        <p14:creationId xmlns:p14="http://schemas.microsoft.com/office/powerpoint/2010/main" val="104415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In-sample</a:t>
            </a:r>
          </a:p>
          <a:p>
            <a:r>
              <a:rPr lang="en-US" dirty="0"/>
              <a:t>Out of sample</a:t>
            </a:r>
          </a:p>
          <a:p>
            <a:r>
              <a:rPr lang="en-US" dirty="0"/>
              <a:t>Multiple Out-of-sample (Hold-out) Splits</a:t>
            </a:r>
          </a:p>
          <a:p>
            <a:r>
              <a:rPr lang="en-US" dirty="0"/>
              <a:t>Cross Validation</a:t>
            </a:r>
          </a:p>
          <a:p>
            <a:pPr lvl="1"/>
            <a:r>
              <a:rPr lang="en-US" dirty="0"/>
              <a:t>Leave one out (LOO)</a:t>
            </a:r>
          </a:p>
          <a:p>
            <a:pPr lvl="1"/>
            <a:r>
              <a:rPr lang="en-US" dirty="0"/>
              <a:t>k fold</a:t>
            </a:r>
          </a:p>
          <a:p>
            <a:r>
              <a:rPr lang="en-US" dirty="0"/>
              <a:t>Temporal Holdouts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- Methodology</a:t>
            </a:r>
          </a:p>
        </p:txBody>
      </p:sp>
    </p:spTree>
    <p:extLst>
      <p:ext uri="{BB962C8B-B14F-4D97-AF65-F5344CB8AC3E}">
        <p14:creationId xmlns:p14="http://schemas.microsoft.com/office/powerpoint/2010/main" val="3573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/>
          <p:cNvSpPr/>
          <p:nvPr/>
        </p:nvSpPr>
        <p:spPr>
          <a:xfrm>
            <a:off x="8839200" y="4768755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Prediction</a:t>
            </a:r>
          </a:p>
        </p:txBody>
      </p:sp>
      <p:sp>
        <p:nvSpPr>
          <p:cNvPr id="54275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792163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Modeling &amp; Validation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781800" y="1537471"/>
            <a:ext cx="1600200" cy="838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Training Labels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934200" y="2932348"/>
            <a:ext cx="1371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Training</a:t>
            </a:r>
          </a:p>
        </p:txBody>
      </p:sp>
      <p:sp>
        <p:nvSpPr>
          <p:cNvPr id="54279" name="TextBox 13"/>
          <p:cNvSpPr txBox="1">
            <a:spLocks noChangeArrowheads="1"/>
          </p:cNvSpPr>
          <p:nvPr/>
        </p:nvSpPr>
        <p:spPr bwMode="auto">
          <a:xfrm>
            <a:off x="2076450" y="1437993"/>
            <a:ext cx="335803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dirty="0">
                <a:solidFill>
                  <a:srgbClr val="000000"/>
                </a:solidFill>
              </a:rPr>
              <a:t>Training (Building)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724400" y="2932348"/>
            <a:ext cx="15240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Features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600200" y="3087163"/>
            <a:ext cx="3048000" cy="546909"/>
            <a:chOff x="76200" y="3087165"/>
            <a:chExt cx="3048000" cy="546909"/>
          </a:xfrm>
        </p:grpSpPr>
        <p:grpSp>
          <p:nvGrpSpPr>
            <p:cNvPr id="54277" name="Group 12"/>
            <p:cNvGrpSpPr>
              <a:grpSpLocks/>
            </p:cNvGrpSpPr>
            <p:nvPr/>
          </p:nvGrpSpPr>
          <p:grpSpPr bwMode="auto">
            <a:xfrm>
              <a:off x="76200" y="3087165"/>
              <a:ext cx="2438400" cy="546909"/>
              <a:chOff x="228600" y="1417320"/>
              <a:chExt cx="2438400" cy="2849880"/>
            </a:xfrm>
          </p:grpSpPr>
          <p:sp>
            <p:nvSpPr>
              <p:cNvPr id="54296" name="TextBox 7"/>
              <p:cNvSpPr txBox="1">
                <a:spLocks noChangeArrowheads="1"/>
              </p:cNvSpPr>
              <p:nvPr/>
            </p:nvSpPr>
            <p:spPr bwMode="auto">
              <a:xfrm>
                <a:off x="427560" y="1417320"/>
                <a:ext cx="2133600" cy="24056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2400" dirty="0">
                    <a:solidFill>
                      <a:srgbClr val="000000"/>
                    </a:solidFill>
                  </a:rPr>
                  <a:t>Training Data</a:t>
                </a:r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228600" y="1448185"/>
                <a:ext cx="2438400" cy="281901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6" name="Right Arrow 15"/>
            <p:cNvSpPr/>
            <p:nvPr/>
          </p:nvSpPr>
          <p:spPr>
            <a:xfrm>
              <a:off x="2590800" y="3237148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7" name="Right Arrow 16"/>
          <p:cNvSpPr/>
          <p:nvPr/>
        </p:nvSpPr>
        <p:spPr>
          <a:xfrm>
            <a:off x="6324600" y="3237148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 rot="5400000">
            <a:off x="7345363" y="2528071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984960" y="4768755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Features</a:t>
            </a:r>
          </a:p>
        </p:txBody>
      </p:sp>
      <p:sp>
        <p:nvSpPr>
          <p:cNvPr id="10254" name="TextBox 20"/>
          <p:cNvSpPr txBox="1">
            <a:spLocks noChangeArrowheads="1"/>
          </p:cNvSpPr>
          <p:nvPr/>
        </p:nvSpPr>
        <p:spPr bwMode="auto">
          <a:xfrm>
            <a:off x="1875772" y="4236088"/>
            <a:ext cx="347402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dirty="0">
                <a:solidFill>
                  <a:srgbClr val="000000"/>
                </a:solidFill>
              </a:rPr>
              <a:t>Testing (Validating)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8382000" y="3237148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9067800" y="2932348"/>
            <a:ext cx="15240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Learned model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423360" y="4768755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Learned model</a:t>
            </a:r>
          </a:p>
        </p:txBody>
      </p:sp>
      <p:sp>
        <p:nvSpPr>
          <p:cNvPr id="26" name="Right Arrow 25"/>
          <p:cNvSpPr/>
          <p:nvPr/>
        </p:nvSpPr>
        <p:spPr>
          <a:xfrm>
            <a:off x="5813760" y="5073555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8264160" y="5073555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56443" y="4921406"/>
            <a:ext cx="2093559" cy="540987"/>
            <a:chOff x="132442" y="4921401"/>
            <a:chExt cx="2093558" cy="540986"/>
          </a:xfrm>
        </p:grpSpPr>
        <p:sp>
          <p:nvSpPr>
            <p:cNvPr id="20" name="Right Arrow 19"/>
            <p:cNvSpPr/>
            <p:nvPr/>
          </p:nvSpPr>
          <p:spPr>
            <a:xfrm>
              <a:off x="1692600" y="5073555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132442" y="4921401"/>
              <a:ext cx="1719729" cy="540986"/>
              <a:chOff x="132442" y="4921401"/>
              <a:chExt cx="1719729" cy="540986"/>
            </a:xfrm>
          </p:grpSpPr>
          <p:sp>
            <p:nvSpPr>
              <p:cNvPr id="10255" name="TextBox 21"/>
              <p:cNvSpPr txBox="1">
                <a:spLocks noChangeArrowheads="1"/>
              </p:cNvSpPr>
              <p:nvPr/>
            </p:nvSpPr>
            <p:spPr bwMode="auto">
              <a:xfrm>
                <a:off x="275161" y="4980448"/>
                <a:ext cx="157701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2000" dirty="0">
                    <a:solidFill>
                      <a:srgbClr val="000000"/>
                    </a:solidFill>
                  </a:rPr>
                  <a:t>Test Data</a:t>
                </a:r>
              </a:p>
            </p:txBody>
          </p:sp>
          <p:sp>
            <p:nvSpPr>
              <p:cNvPr id="27" name="Rounded Rectangle 26"/>
              <p:cNvSpPr/>
              <p:nvPr/>
            </p:nvSpPr>
            <p:spPr bwMode="auto">
              <a:xfrm>
                <a:off x="132442" y="4921401"/>
                <a:ext cx="1455135" cy="5409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2595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Predictions are often scores between 0 and 1</a:t>
            </a:r>
          </a:p>
          <a:p>
            <a:r>
              <a:rPr lang="en-US" dirty="0"/>
              <a:t>We need to first turn them into 0 or 1 by selecting a threshold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- Metrics</a:t>
            </a:r>
          </a:p>
        </p:txBody>
      </p:sp>
      <p:graphicFrame>
        <p:nvGraphicFramePr>
          <p:cNvPr id="5" name="Group 77"/>
          <p:cNvGraphicFramePr>
            <a:graphicFrameLocks noGrp="1"/>
          </p:cNvGraphicFramePr>
          <p:nvPr>
            <p:extLst/>
          </p:nvPr>
        </p:nvGraphicFramePr>
        <p:xfrm>
          <a:off x="3014207" y="3687006"/>
          <a:ext cx="5630124" cy="2554470"/>
        </p:xfrm>
        <a:graphic>
          <a:graphicData uri="http://schemas.openxmlformats.org/drawingml/2006/table">
            <a:tbl>
              <a:tblPr/>
              <a:tblGrid>
                <a:gridCol w="794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05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52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57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Yes</a:t>
                      </a:r>
                      <a:endParaRPr kumimoji="0" lang="en-US" sz="24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No</a:t>
                      </a:r>
                      <a:endParaRPr kumimoji="0" lang="en-US" sz="24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Yes</a:t>
                      </a:r>
                      <a:endParaRPr kumimoji="0" lang="en-US" sz="24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True Positives (TP)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False Negatives (FN)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57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No</a:t>
                      </a:r>
                      <a:endParaRPr kumimoji="0" lang="en-US" sz="24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False Positives (FP)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True Negatives (TN)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222911" y="2929387"/>
            <a:ext cx="3815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Predicted Outcome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1025604" y="4551733"/>
            <a:ext cx="28741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Actual Outcome</a:t>
            </a:r>
          </a:p>
        </p:txBody>
      </p:sp>
    </p:spTree>
    <p:extLst>
      <p:ext uri="{BB962C8B-B14F-4D97-AF65-F5344CB8AC3E}">
        <p14:creationId xmlns:p14="http://schemas.microsoft.com/office/powerpoint/2010/main" val="127147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1090612"/>
            <a:ext cx="9734550" cy="4676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451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Varying the Threshold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435740" y="1562637"/>
            <a:ext cx="7320520" cy="4944871"/>
            <a:chOff x="616981" y="1325057"/>
            <a:chExt cx="7320520" cy="49448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6981" y="1325057"/>
              <a:ext cx="7320520" cy="4944871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4064000" y="1409700"/>
              <a:ext cx="342900" cy="279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00148AF-CA57-0541-9177-560EC8D36156}"/>
              </a:ext>
            </a:extLst>
          </p:cNvPr>
          <p:cNvGrpSpPr/>
          <p:nvPr/>
        </p:nvGrpSpPr>
        <p:grpSpPr>
          <a:xfrm>
            <a:off x="3018797" y="1150983"/>
            <a:ext cx="6607803" cy="975294"/>
            <a:chOff x="1494798" y="1150981"/>
            <a:chExt cx="6607802" cy="975293"/>
          </a:xfrm>
        </p:grpSpPr>
        <p:sp>
          <p:nvSpPr>
            <p:cNvPr id="6" name="TextBox 5"/>
            <p:cNvSpPr txBox="1"/>
            <p:nvPr/>
          </p:nvSpPr>
          <p:spPr>
            <a:xfrm>
              <a:off x="1494798" y="1387611"/>
              <a:ext cx="6607802" cy="738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1         .9     .8                .7        .6            .5    .4  .3.                  .2     .1 </a:t>
              </a:r>
            </a:p>
            <a:p>
              <a:r>
                <a:rPr lang="en-US" sz="1051" b="1" dirty="0">
                  <a:solidFill>
                    <a:schemeClr val="accent2">
                      <a:lumMod val="75000"/>
                    </a:schemeClr>
                  </a:solidFill>
                </a:rPr>
                <a:t> |                  |             |                               |                  |                        |           |        |                                    |            |</a:t>
              </a:r>
              <a:r>
                <a:rPr lang="en-US" sz="2400" b="1" dirty="0">
                  <a:solidFill>
                    <a:schemeClr val="accent2">
                      <a:lumMod val="75000"/>
                    </a:schemeClr>
                  </a:solidFill>
                </a:rPr>
                <a:t>   </a:t>
              </a:r>
              <a:r>
                <a:rPr lang="en-US" sz="2400" dirty="0">
                  <a:solidFill>
                    <a:schemeClr val="bg2">
                      <a:lumMod val="25000"/>
                    </a:schemeClr>
                  </a:solidFill>
                </a:rPr>
                <a:t>     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FA4ED1E-FBFF-4545-BB64-FFD28CAC8A4B}"/>
                </a:ext>
              </a:extLst>
            </p:cNvPr>
            <p:cNvSpPr txBox="1"/>
            <p:nvPr/>
          </p:nvSpPr>
          <p:spPr>
            <a:xfrm>
              <a:off x="4097994" y="1150981"/>
              <a:ext cx="883447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C00000"/>
                  </a:solidFill>
                </a:rPr>
                <a:t>Score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79BF13E-AE77-6A46-B2C2-E1985346BF6A}"/>
              </a:ext>
            </a:extLst>
          </p:cNvPr>
          <p:cNvGrpSpPr/>
          <p:nvPr/>
        </p:nvGrpSpPr>
        <p:grpSpPr>
          <a:xfrm>
            <a:off x="1836284" y="5550221"/>
            <a:ext cx="7221579" cy="461665"/>
            <a:chOff x="312283" y="5550212"/>
            <a:chExt cx="7221578" cy="461663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1561906-EEC1-6046-905E-0E55B1D4B60D}"/>
                </a:ext>
              </a:extLst>
            </p:cNvPr>
            <p:cNvCxnSpPr/>
            <p:nvPr/>
          </p:nvCxnSpPr>
          <p:spPr>
            <a:xfrm flipH="1">
              <a:off x="1649896" y="5734878"/>
              <a:ext cx="5883965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F59512-F15A-1445-8C8B-BFD99D51B252}"/>
                </a:ext>
              </a:extLst>
            </p:cNvPr>
            <p:cNvSpPr txBox="1"/>
            <p:nvPr/>
          </p:nvSpPr>
          <p:spPr>
            <a:xfrm>
              <a:off x="312283" y="5550212"/>
              <a:ext cx="1260281" cy="461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C00000"/>
                  </a:solidFill>
                </a:rPr>
                <a:t>Baseline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9A4A58B-B356-1E41-A6F4-EEF6E44A9AD1}"/>
                </a:ext>
              </a:extLst>
            </p:cNvPr>
            <p:cNvCxnSpPr>
              <a:stCxn id="12" idx="3"/>
            </p:cNvCxnSpPr>
            <p:nvPr/>
          </p:nvCxnSpPr>
          <p:spPr>
            <a:xfrm flipH="1" flipV="1">
              <a:off x="1580323" y="5734880"/>
              <a:ext cx="46849" cy="615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865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581" y="71562"/>
            <a:ext cx="8183030" cy="58944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84912" y="6385099"/>
            <a:ext cx="8418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Entity Resolution: Tutorial http://www.cs.umd.edu/~getoor/Tutorials/ER_VLDB2012.pdf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04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95262"/>
            <a:ext cx="8420100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6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47650"/>
            <a:ext cx="86868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0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612" y="0"/>
            <a:ext cx="9248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4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12" y="47625"/>
            <a:ext cx="8867775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56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469" y="365125"/>
            <a:ext cx="8401995" cy="599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06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77091" y="5657671"/>
            <a:ext cx="115085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Nicholas </a:t>
            </a:r>
            <a:r>
              <a:rPr lang="en-US" b="1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Monath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and Andrew McCallum. </a:t>
            </a:r>
            <a:r>
              <a:rPr lang="en-US" b="0" i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Discriminative Hierarchical </a:t>
            </a:r>
            <a:r>
              <a:rPr lang="en-US" b="0" i="1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Coreference</a:t>
            </a:r>
            <a:r>
              <a:rPr lang="en-US" b="0" i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for Inventor Disambiguation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Presentation. 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PatentsView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Inventor Disambiguation Technical Workshop. September 2015 </a:t>
            </a:r>
            <a:r>
              <a:rPr lang="en-US" b="0" i="0" dirty="0" smtClean="0">
                <a:effectLst/>
                <a:latin typeface="Times New Roman" panose="02020603050405020304" pitchFamily="18" charset="0"/>
                <a:hlinkClick r:id="rId2"/>
              </a:rPr>
              <a:t>[slides]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b="0" i="0" dirty="0" smtClean="0">
                <a:effectLst/>
                <a:latin typeface="Times New Roman" panose="02020603050405020304" pitchFamily="18" charset="0"/>
                <a:hlinkClick r:id="rId3"/>
              </a:rPr>
              <a:t>[code]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876" y="592667"/>
            <a:ext cx="6870669" cy="400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4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71" y="516914"/>
            <a:ext cx="8139413" cy="5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7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467" y="548639"/>
            <a:ext cx="8848796" cy="604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1443037"/>
            <a:ext cx="10639425" cy="3971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938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52450"/>
            <a:ext cx="92964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19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987" y="587685"/>
            <a:ext cx="7385318" cy="558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90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7" y="409575"/>
            <a:ext cx="10029825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6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71450"/>
            <a:ext cx="1030605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3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161925"/>
            <a:ext cx="100203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41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7" y="733425"/>
            <a:ext cx="10067925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79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471" y="365125"/>
            <a:ext cx="8243757" cy="590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4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845" y="804444"/>
            <a:ext cx="9114310" cy="524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18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7905" y="274639"/>
            <a:ext cx="11824448" cy="1143000"/>
          </a:xfrm>
        </p:spPr>
        <p:txBody>
          <a:bodyPr>
            <a:noAutofit/>
          </a:bodyPr>
          <a:lstStyle/>
          <a:p>
            <a:r>
              <a:rPr lang="de-DE" sz="5333" dirty="0"/>
              <a:t>Summary: Record Linkage Technique </a:t>
            </a:r>
            <a:r>
              <a:rPr lang="de-DE" sz="3200" dirty="0"/>
              <a:t>(Christen 2015)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4294967295"/>
          </p:nvPr>
        </p:nvSpPr>
        <p:spPr>
          <a:xfrm>
            <a:off x="726219" y="1470596"/>
            <a:ext cx="10784416" cy="4986867"/>
          </a:xfrm>
        </p:spPr>
        <p:txBody>
          <a:bodyPr>
            <a:noAutofit/>
          </a:bodyPr>
          <a:lstStyle/>
          <a:p>
            <a:r>
              <a:rPr lang="de-DE" sz="3200" b="1" dirty="0" err="1"/>
              <a:t>Deterministic</a:t>
            </a:r>
            <a:r>
              <a:rPr lang="de-DE" sz="3200" b="1" dirty="0"/>
              <a:t> </a:t>
            </a:r>
            <a:r>
              <a:rPr lang="de-DE" sz="3200" b="1" dirty="0" err="1"/>
              <a:t>matching</a:t>
            </a:r>
            <a:endParaRPr lang="de-DE" sz="3200" b="1" dirty="0"/>
          </a:p>
          <a:p>
            <a:pPr lvl="1"/>
            <a:r>
              <a:rPr lang="de-DE" sz="3200" dirty="0" err="1"/>
              <a:t>Rule-based</a:t>
            </a:r>
            <a:r>
              <a:rPr lang="de-DE" sz="3200" dirty="0"/>
              <a:t> </a:t>
            </a:r>
            <a:r>
              <a:rPr lang="de-DE" sz="3200" dirty="0" err="1"/>
              <a:t>matching</a:t>
            </a:r>
            <a:r>
              <a:rPr lang="de-DE" sz="3200" dirty="0"/>
              <a:t> (</a:t>
            </a:r>
            <a:r>
              <a:rPr lang="de-DE" sz="3200" dirty="0" err="1"/>
              <a:t>complex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build</a:t>
            </a:r>
            <a:r>
              <a:rPr lang="de-DE" sz="3200" dirty="0"/>
              <a:t> </a:t>
            </a:r>
            <a:r>
              <a:rPr lang="de-DE" sz="3200" dirty="0" err="1"/>
              <a:t>and</a:t>
            </a:r>
            <a:r>
              <a:rPr lang="de-DE" sz="3200" dirty="0"/>
              <a:t> </a:t>
            </a:r>
            <a:r>
              <a:rPr lang="de-DE" sz="3200" dirty="0" err="1"/>
              <a:t>maintain</a:t>
            </a:r>
            <a:r>
              <a:rPr lang="de-DE" sz="3200" dirty="0"/>
              <a:t>) </a:t>
            </a:r>
          </a:p>
          <a:p>
            <a:r>
              <a:rPr lang="de-DE" sz="3200" b="1" dirty="0" err="1"/>
              <a:t>Probabilistic</a:t>
            </a:r>
            <a:r>
              <a:rPr lang="de-DE" sz="3200" b="1" dirty="0"/>
              <a:t> </a:t>
            </a:r>
            <a:r>
              <a:rPr lang="de-DE" sz="3200" b="1" dirty="0" err="1"/>
              <a:t>record</a:t>
            </a:r>
            <a:r>
              <a:rPr lang="de-DE" sz="3200" b="1" dirty="0"/>
              <a:t> </a:t>
            </a:r>
            <a:r>
              <a:rPr lang="de-DE" sz="3200" b="1" dirty="0" err="1"/>
              <a:t>linkage</a:t>
            </a:r>
            <a:r>
              <a:rPr lang="de-DE" sz="3200" dirty="0"/>
              <a:t> (</a:t>
            </a:r>
            <a:r>
              <a:rPr lang="de-DE" sz="3200" dirty="0" err="1"/>
              <a:t>Fellegi</a:t>
            </a:r>
            <a:r>
              <a:rPr lang="de-DE" sz="3200" dirty="0"/>
              <a:t> </a:t>
            </a:r>
            <a:r>
              <a:rPr lang="de-DE" sz="3200" i="1" dirty="0" err="1"/>
              <a:t>and</a:t>
            </a:r>
            <a:r>
              <a:rPr lang="de-DE" sz="3200" i="1" dirty="0"/>
              <a:t> </a:t>
            </a:r>
            <a:r>
              <a:rPr lang="de-DE" sz="3200" i="1" dirty="0" err="1"/>
              <a:t>Sunter</a:t>
            </a:r>
            <a:r>
              <a:rPr lang="de-DE" sz="3200" i="1" dirty="0"/>
              <a:t>, </a:t>
            </a:r>
            <a:r>
              <a:rPr lang="de-DE" sz="3200" dirty="0"/>
              <a:t>1969) </a:t>
            </a:r>
          </a:p>
          <a:p>
            <a:pPr lvl="1"/>
            <a:r>
              <a:rPr lang="de-DE" sz="3200" dirty="0" err="1"/>
              <a:t>Use</a:t>
            </a:r>
            <a:r>
              <a:rPr lang="de-DE" sz="3200" dirty="0"/>
              <a:t> </a:t>
            </a:r>
            <a:r>
              <a:rPr lang="de-DE" sz="3200" dirty="0" err="1"/>
              <a:t>available</a:t>
            </a:r>
            <a:r>
              <a:rPr lang="de-DE" sz="3200" dirty="0"/>
              <a:t> </a:t>
            </a:r>
            <a:r>
              <a:rPr lang="de-DE" sz="3200" dirty="0" err="1"/>
              <a:t>attributes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linking</a:t>
            </a:r>
            <a:r>
              <a:rPr lang="de-DE" sz="3200" dirty="0"/>
              <a:t> (</a:t>
            </a:r>
            <a:r>
              <a:rPr lang="de-DE" sz="3200" dirty="0" err="1"/>
              <a:t>often</a:t>
            </a:r>
            <a:r>
              <a:rPr lang="de-DE" sz="3200" dirty="0"/>
              <a:t> personal </a:t>
            </a:r>
            <a:r>
              <a:rPr lang="de-DE" sz="3200" dirty="0" err="1"/>
              <a:t>information</a:t>
            </a:r>
            <a:r>
              <a:rPr lang="de-DE" sz="3200" dirty="0"/>
              <a:t>, </a:t>
            </a:r>
            <a:r>
              <a:rPr lang="de-DE" sz="3200" dirty="0" err="1"/>
              <a:t>like</a:t>
            </a:r>
            <a:r>
              <a:rPr lang="de-DE" sz="3200" dirty="0"/>
              <a:t> </a:t>
            </a:r>
            <a:r>
              <a:rPr lang="de-DE" sz="3200" dirty="0" err="1"/>
              <a:t>names</a:t>
            </a:r>
            <a:r>
              <a:rPr lang="de-DE" sz="3200" dirty="0"/>
              <a:t>, </a:t>
            </a:r>
            <a:r>
              <a:rPr lang="de-DE" sz="3200" dirty="0" err="1"/>
              <a:t>addresses</a:t>
            </a:r>
            <a:r>
              <a:rPr lang="de-DE" sz="3200" dirty="0"/>
              <a:t>, </a:t>
            </a:r>
            <a:r>
              <a:rPr lang="de-DE" sz="3200" dirty="0" err="1"/>
              <a:t>dates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birth</a:t>
            </a:r>
            <a:r>
              <a:rPr lang="de-DE" sz="3200" dirty="0"/>
              <a:t>, etc.) </a:t>
            </a:r>
          </a:p>
          <a:p>
            <a:pPr lvl="1"/>
            <a:r>
              <a:rPr lang="de-DE" sz="3200" dirty="0" err="1"/>
              <a:t>Calculate</a:t>
            </a:r>
            <a:r>
              <a:rPr lang="de-DE" sz="3200" dirty="0"/>
              <a:t> </a:t>
            </a:r>
            <a:r>
              <a:rPr lang="de-DE" sz="3200" dirty="0" err="1"/>
              <a:t>match</a:t>
            </a:r>
            <a:r>
              <a:rPr lang="de-DE" sz="3200" dirty="0"/>
              <a:t> </a:t>
            </a:r>
            <a:r>
              <a:rPr lang="de-DE" sz="3200" dirty="0" err="1"/>
              <a:t>weights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attributes</a:t>
            </a:r>
            <a:r>
              <a:rPr lang="de-DE" sz="3200" dirty="0"/>
              <a:t> </a:t>
            </a:r>
          </a:p>
          <a:p>
            <a:r>
              <a:rPr lang="de-DE" sz="3200" b="1" dirty="0"/>
              <a:t>“Computer </a:t>
            </a:r>
            <a:r>
              <a:rPr lang="de-DE" sz="3200" b="1" dirty="0" err="1"/>
              <a:t>science</a:t>
            </a:r>
            <a:r>
              <a:rPr lang="de-DE" sz="3200" b="1" dirty="0"/>
              <a:t>” </a:t>
            </a:r>
            <a:r>
              <a:rPr lang="de-DE" sz="3200" b="1" dirty="0" err="1"/>
              <a:t>approaches</a:t>
            </a:r>
            <a:endParaRPr lang="de-DE" sz="3200" b="1" dirty="0"/>
          </a:p>
          <a:p>
            <a:pPr lvl="1"/>
            <a:r>
              <a:rPr lang="de-DE" sz="3200" dirty="0" err="1"/>
              <a:t>Based</a:t>
            </a:r>
            <a:r>
              <a:rPr lang="de-DE" sz="3200" dirty="0"/>
              <a:t> on </a:t>
            </a:r>
            <a:r>
              <a:rPr lang="de-DE" sz="3200" dirty="0" err="1"/>
              <a:t>machine</a:t>
            </a:r>
            <a:r>
              <a:rPr lang="de-DE" sz="3200" dirty="0"/>
              <a:t> </a:t>
            </a:r>
            <a:r>
              <a:rPr lang="de-DE" sz="3200" dirty="0" err="1"/>
              <a:t>learning</a:t>
            </a:r>
            <a:r>
              <a:rPr lang="de-DE" sz="3200" dirty="0"/>
              <a:t>, </a:t>
            </a:r>
            <a:r>
              <a:rPr lang="de-DE" sz="3200" dirty="0" err="1"/>
              <a:t>data</a:t>
            </a:r>
            <a:r>
              <a:rPr lang="de-DE" sz="3200" dirty="0"/>
              <a:t> </a:t>
            </a:r>
            <a:r>
              <a:rPr lang="de-DE" sz="3200" dirty="0" err="1"/>
              <a:t>mining</a:t>
            </a:r>
            <a:r>
              <a:rPr lang="de-DE" sz="3200" dirty="0"/>
              <a:t>, </a:t>
            </a:r>
            <a:r>
              <a:rPr lang="de-DE" sz="3200" dirty="0" err="1"/>
              <a:t>database</a:t>
            </a:r>
            <a:r>
              <a:rPr lang="de-DE" sz="3200" dirty="0"/>
              <a:t>, </a:t>
            </a:r>
            <a:r>
              <a:rPr lang="de-DE" sz="3200" dirty="0" err="1"/>
              <a:t>or</a:t>
            </a:r>
            <a:r>
              <a:rPr lang="de-DE" sz="3200" dirty="0"/>
              <a:t> </a:t>
            </a:r>
            <a:r>
              <a:rPr lang="de-DE" sz="3200" dirty="0" err="1"/>
              <a:t>information</a:t>
            </a:r>
            <a:r>
              <a:rPr lang="de-DE" sz="3200" dirty="0"/>
              <a:t> </a:t>
            </a:r>
            <a:r>
              <a:rPr lang="de-DE" sz="3200" dirty="0" err="1"/>
              <a:t>retrieval</a:t>
            </a:r>
            <a:r>
              <a:rPr lang="de-DE" sz="3200" dirty="0"/>
              <a:t> </a:t>
            </a:r>
            <a:r>
              <a:rPr lang="de-DE" sz="3200" dirty="0" err="1"/>
              <a:t>techniques</a:t>
            </a:r>
            <a:r>
              <a:rPr lang="de-DE" sz="3200" dirty="0"/>
              <a:t> </a:t>
            </a:r>
          </a:p>
          <a:p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30289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274639"/>
            <a:ext cx="12192000" cy="1143000"/>
          </a:xfrm>
        </p:spPr>
        <p:txBody>
          <a:bodyPr>
            <a:normAutofit/>
          </a:bodyPr>
          <a:lstStyle/>
          <a:p>
            <a:pPr algn="ctr"/>
            <a:r>
              <a:rPr lang="de-DE" dirty="0" smtClean="0"/>
              <a:t>Summary: Challenges </a:t>
            </a:r>
            <a:r>
              <a:rPr lang="de-DE" sz="4133" dirty="0"/>
              <a:t>(Christen 2012)</a:t>
            </a:r>
            <a:endParaRPr lang="en-US" dirty="0"/>
          </a:p>
        </p:txBody>
      </p:sp>
      <p:sp>
        <p:nvSpPr>
          <p:cNvPr id="3" name="Inhaltsplatzhalter 2"/>
          <p:cNvSpPr txBox="1">
            <a:spLocks/>
          </p:cNvSpPr>
          <p:nvPr/>
        </p:nvSpPr>
        <p:spPr>
          <a:xfrm>
            <a:off x="720001" y="1412776"/>
            <a:ext cx="10421596" cy="528058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667" dirty="0"/>
              <a:t>Scalability</a:t>
            </a:r>
          </a:p>
          <a:p>
            <a:pPr lvl="1"/>
            <a:r>
              <a:rPr lang="de-DE" sz="2667" dirty="0" err="1"/>
              <a:t>Naïve</a:t>
            </a:r>
            <a:r>
              <a:rPr lang="de-DE" sz="2667" dirty="0"/>
              <a:t> </a:t>
            </a:r>
            <a:r>
              <a:rPr lang="de-DE" sz="2667" dirty="0" err="1"/>
              <a:t>comparison</a:t>
            </a:r>
            <a:r>
              <a:rPr lang="de-DE" sz="2667" dirty="0"/>
              <a:t> </a:t>
            </a:r>
            <a:r>
              <a:rPr lang="de-DE" sz="2667" dirty="0" err="1"/>
              <a:t>of</a:t>
            </a:r>
            <a:r>
              <a:rPr lang="de-DE" sz="2667" dirty="0"/>
              <a:t> all </a:t>
            </a:r>
            <a:r>
              <a:rPr lang="de-DE" sz="2667" dirty="0" err="1"/>
              <a:t>record</a:t>
            </a:r>
            <a:r>
              <a:rPr lang="de-DE" sz="2667" dirty="0"/>
              <a:t> </a:t>
            </a:r>
            <a:r>
              <a:rPr lang="de-DE" sz="2667" dirty="0" err="1"/>
              <a:t>pairs</a:t>
            </a:r>
            <a:r>
              <a:rPr lang="de-DE" sz="2667" dirty="0"/>
              <a:t> </a:t>
            </a:r>
            <a:r>
              <a:rPr lang="de-DE" sz="2667" dirty="0" err="1"/>
              <a:t>is</a:t>
            </a:r>
            <a:r>
              <a:rPr lang="de-DE" sz="2667" dirty="0"/>
              <a:t> </a:t>
            </a:r>
            <a:r>
              <a:rPr lang="de-DE" sz="2667" dirty="0" err="1"/>
              <a:t>quadratic</a:t>
            </a:r>
            <a:endParaRPr lang="de-DE" sz="2667" dirty="0"/>
          </a:p>
          <a:p>
            <a:pPr lvl="1"/>
            <a:r>
              <a:rPr lang="de-DE" sz="2667" dirty="0"/>
              <a:t>Remove likely no-matches as efficiently as possible</a:t>
            </a:r>
          </a:p>
          <a:p>
            <a:pPr lvl="1"/>
            <a:r>
              <a:rPr lang="de-DE" sz="2667" dirty="0"/>
              <a:t>Need efficient etchniques</a:t>
            </a:r>
          </a:p>
          <a:p>
            <a:pPr marL="609585" lvl="1" indent="0">
              <a:buNone/>
            </a:pPr>
            <a:r>
              <a:rPr lang="de-DE" sz="2667" dirty="0"/>
              <a:t> </a:t>
            </a:r>
          </a:p>
          <a:p>
            <a:r>
              <a:rPr lang="de-DE" sz="2667" dirty="0"/>
              <a:t>More linked / multi-relational</a:t>
            </a:r>
          </a:p>
          <a:p>
            <a:pPr lvl="1"/>
            <a:r>
              <a:rPr lang="de-DE" sz="2667" dirty="0"/>
              <a:t>Need to infer relationship </a:t>
            </a:r>
          </a:p>
          <a:p>
            <a:pPr marL="609585" lvl="1" indent="0">
              <a:buNone/>
            </a:pPr>
            <a:endParaRPr lang="de-DE" sz="2133" dirty="0"/>
          </a:p>
          <a:p>
            <a:r>
              <a:rPr lang="de-DE" sz="2667" dirty="0"/>
              <a:t>No training data in many linkage applications </a:t>
            </a:r>
          </a:p>
          <a:p>
            <a:pPr lvl="1"/>
            <a:r>
              <a:rPr lang="de-DE" sz="2667" dirty="0" err="1"/>
              <a:t>No</a:t>
            </a:r>
            <a:r>
              <a:rPr lang="de-DE" sz="2667" dirty="0"/>
              <a:t> </a:t>
            </a:r>
            <a:r>
              <a:rPr lang="de-DE" sz="2667" dirty="0" err="1"/>
              <a:t>record</a:t>
            </a:r>
            <a:r>
              <a:rPr lang="de-DE" sz="2667" dirty="0"/>
              <a:t> </a:t>
            </a:r>
            <a:r>
              <a:rPr lang="de-DE" sz="2667" dirty="0" err="1"/>
              <a:t>pairs</a:t>
            </a:r>
            <a:r>
              <a:rPr lang="de-DE" sz="2667" dirty="0"/>
              <a:t> </a:t>
            </a:r>
            <a:r>
              <a:rPr lang="de-DE" sz="2667" dirty="0" err="1"/>
              <a:t>with</a:t>
            </a:r>
            <a:r>
              <a:rPr lang="de-DE" sz="2667" dirty="0"/>
              <a:t> </a:t>
            </a:r>
            <a:r>
              <a:rPr lang="de-DE" sz="2667" dirty="0" err="1"/>
              <a:t>known</a:t>
            </a:r>
            <a:r>
              <a:rPr lang="de-DE" sz="2667" dirty="0"/>
              <a:t> </a:t>
            </a:r>
            <a:r>
              <a:rPr lang="de-DE" sz="2667" dirty="0" err="1"/>
              <a:t>true</a:t>
            </a:r>
            <a:r>
              <a:rPr lang="de-DE" sz="2667" dirty="0"/>
              <a:t> </a:t>
            </a:r>
            <a:r>
              <a:rPr lang="de-DE" sz="2667" dirty="0" err="1"/>
              <a:t>match</a:t>
            </a:r>
            <a:r>
              <a:rPr lang="de-DE" sz="2667" dirty="0"/>
              <a:t> </a:t>
            </a:r>
            <a:r>
              <a:rPr lang="de-DE" sz="2667" dirty="0" err="1"/>
              <a:t>status</a:t>
            </a:r>
            <a:r>
              <a:rPr lang="de-DE" sz="2667" dirty="0"/>
              <a:t> </a:t>
            </a:r>
          </a:p>
          <a:p>
            <a:endParaRPr lang="de-DE" sz="2667" dirty="0"/>
          </a:p>
        </p:txBody>
      </p:sp>
    </p:spTree>
    <p:extLst>
      <p:ext uri="{BB962C8B-B14F-4D97-AF65-F5344CB8AC3E}">
        <p14:creationId xmlns:p14="http://schemas.microsoft.com/office/powerpoint/2010/main" val="148842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77456"/>
            <a:ext cx="10245178" cy="4704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02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37251"/>
            <a:ext cx="9886955" cy="56940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562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“A computer program is said to learn from </a:t>
            </a:r>
            <a:r>
              <a:rPr lang="en-US" sz="3200" dirty="0">
                <a:solidFill>
                  <a:srgbClr val="FF0000"/>
                </a:solidFill>
              </a:rPr>
              <a:t>experience E </a:t>
            </a:r>
            <a:r>
              <a:rPr lang="en-US" sz="3200" dirty="0"/>
              <a:t>with respect to some </a:t>
            </a:r>
            <a:r>
              <a:rPr lang="en-US" sz="3200" dirty="0">
                <a:solidFill>
                  <a:srgbClr val="FF0000"/>
                </a:solidFill>
              </a:rPr>
              <a:t>task T</a:t>
            </a:r>
            <a:r>
              <a:rPr lang="en-US" sz="3200" dirty="0"/>
              <a:t> and some </a:t>
            </a:r>
            <a:r>
              <a:rPr lang="en-US" sz="3200" dirty="0">
                <a:solidFill>
                  <a:srgbClr val="FF0000"/>
                </a:solidFill>
              </a:rPr>
              <a:t>performance measure P</a:t>
            </a:r>
            <a:r>
              <a:rPr lang="en-US" sz="3200" dirty="0"/>
              <a:t>, if its performance on T, as measured by P, </a:t>
            </a:r>
            <a:r>
              <a:rPr lang="en-US" sz="3200" dirty="0">
                <a:solidFill>
                  <a:srgbClr val="FF0000"/>
                </a:solidFill>
              </a:rPr>
              <a:t>improves</a:t>
            </a:r>
            <a:r>
              <a:rPr lang="en-US" sz="3200" dirty="0"/>
              <a:t> with experience E.”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45" y="6311900"/>
            <a:ext cx="11477625" cy="44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39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1323</Words>
  <Application>Microsoft Office PowerPoint</Application>
  <PresentationFormat>Widescreen</PresentationFormat>
  <Paragraphs>394</Paragraphs>
  <Slides>69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8" baseType="lpstr">
      <vt:lpstr>ＭＳ Ｐゴシック</vt:lpstr>
      <vt:lpstr>Arial</vt:lpstr>
      <vt:lpstr>Calibri</vt:lpstr>
      <vt:lpstr>Calibri Light</vt:lpstr>
      <vt:lpstr>Lato</vt:lpstr>
      <vt:lpstr>Mangal</vt:lpstr>
      <vt:lpstr>Times New Roman</vt:lpstr>
      <vt:lpstr>Wingdings</vt:lpstr>
      <vt:lpstr>Office Theme</vt:lpstr>
      <vt:lpstr>Machine Learning and Record Linkage</vt:lpstr>
      <vt:lpstr>Structure of the 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</vt:lpstr>
      <vt:lpstr>PowerPoint Presentation</vt:lpstr>
      <vt:lpstr>PowerPoint Presentation</vt:lpstr>
      <vt:lpstr>PowerPoint Presentation</vt:lpstr>
      <vt:lpstr>Rich Context</vt:lpstr>
      <vt:lpstr>Rich Context Call</vt:lpstr>
      <vt:lpstr>Machine Learning Process</vt:lpstr>
      <vt:lpstr>Types of Learning</vt:lpstr>
      <vt:lpstr>Unsupervised Learning</vt:lpstr>
      <vt:lpstr>Clustering</vt:lpstr>
      <vt:lpstr>K-means example, step 1</vt:lpstr>
      <vt:lpstr>K-means example, step 2</vt:lpstr>
      <vt:lpstr>K-means example, step 3</vt:lpstr>
      <vt:lpstr>K-means example, step 4</vt:lpstr>
      <vt:lpstr>K-means example, step 4 …</vt:lpstr>
      <vt:lpstr>K-means example, step 4b</vt:lpstr>
      <vt:lpstr>K-means example, step 5</vt:lpstr>
      <vt:lpstr>K-means algorithm</vt:lpstr>
      <vt:lpstr>More Clustering Methods</vt:lpstr>
      <vt:lpstr>Exploring and Understanding clusters</vt:lpstr>
      <vt:lpstr>Evaluating Clustering Methods</vt:lpstr>
      <vt:lpstr>Evaluation</vt:lpstr>
      <vt:lpstr>Unsupervised Learning: Recap</vt:lpstr>
      <vt:lpstr>Supervised learning framework</vt:lpstr>
      <vt:lpstr>Supervised learning framework</vt:lpstr>
      <vt:lpstr>(Some) Popular/Common Methods</vt:lpstr>
      <vt:lpstr>How to solve a prediction problem</vt:lpstr>
      <vt:lpstr>Validation</vt:lpstr>
      <vt:lpstr>What’s required to validate</vt:lpstr>
      <vt:lpstr>In-sample</vt:lpstr>
      <vt:lpstr>Out-of-Sample</vt:lpstr>
      <vt:lpstr>k-fold Cross-Validation</vt:lpstr>
      <vt:lpstr>k-fold Cross-Validation</vt:lpstr>
      <vt:lpstr>k-fold Cross-Validation</vt:lpstr>
      <vt:lpstr>k-fold Cross-Validation</vt:lpstr>
      <vt:lpstr>k-fold Cross-Validation</vt:lpstr>
      <vt:lpstr>Temporal Holdouts</vt:lpstr>
      <vt:lpstr>Training  - Time splits</vt:lpstr>
      <vt:lpstr>Evaluation - Methodology</vt:lpstr>
      <vt:lpstr>Modeling &amp; Validation</vt:lpstr>
      <vt:lpstr>Evaluation - Metrics</vt:lpstr>
      <vt:lpstr>Varying the Threshold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Summary: Record Linkage Technique (Christen 2015)</vt:lpstr>
      <vt:lpstr>Summary: Challenges (Christen 2012)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and Record Linkage</dc:title>
  <dc:creator>Julia Lane</dc:creator>
  <cp:lastModifiedBy>Julia Lane</cp:lastModifiedBy>
  <cp:revision>16</cp:revision>
  <dcterms:created xsi:type="dcterms:W3CDTF">2020-01-25T18:37:47Z</dcterms:created>
  <dcterms:modified xsi:type="dcterms:W3CDTF">2020-01-26T16:02:07Z</dcterms:modified>
</cp:coreProperties>
</file>